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307" r:id="rId3"/>
    <p:sldId id="308" r:id="rId4"/>
    <p:sldId id="316" r:id="rId5"/>
    <p:sldId id="309" r:id="rId6"/>
    <p:sldId id="310" r:id="rId7"/>
    <p:sldId id="301" r:id="rId8"/>
    <p:sldId id="299" r:id="rId9"/>
    <p:sldId id="300" r:id="rId10"/>
    <p:sldId id="302" r:id="rId11"/>
    <p:sldId id="284" r:id="rId12"/>
    <p:sldId id="311" r:id="rId13"/>
    <p:sldId id="286" r:id="rId14"/>
    <p:sldId id="334" r:id="rId15"/>
    <p:sldId id="333" r:id="rId16"/>
    <p:sldId id="306" r:id="rId17"/>
    <p:sldId id="315" r:id="rId18"/>
    <p:sldId id="325" r:id="rId19"/>
    <p:sldId id="323" r:id="rId20"/>
    <p:sldId id="287" r:id="rId21"/>
    <p:sldId id="317" r:id="rId22"/>
    <p:sldId id="318" r:id="rId23"/>
    <p:sldId id="319" r:id="rId24"/>
    <p:sldId id="327" r:id="rId25"/>
    <p:sldId id="324" r:id="rId26"/>
    <p:sldId id="320" r:id="rId27"/>
    <p:sldId id="328" r:id="rId28"/>
    <p:sldId id="321" r:id="rId29"/>
    <p:sldId id="304" r:id="rId30"/>
    <p:sldId id="335" r:id="rId31"/>
    <p:sldId id="330" r:id="rId32"/>
    <p:sldId id="331" r:id="rId33"/>
    <p:sldId id="289" r:id="rId34"/>
    <p:sldId id="329" r:id="rId35"/>
    <p:sldId id="322" r:id="rId36"/>
    <p:sldId id="312" r:id="rId37"/>
    <p:sldId id="313" r:id="rId38"/>
    <p:sldId id="314" r:id="rId39"/>
    <p:sldId id="291" r:id="rId40"/>
    <p:sldId id="292" r:id="rId41"/>
    <p:sldId id="293" r:id="rId42"/>
    <p:sldId id="296" r:id="rId43"/>
    <p:sldId id="298" r:id="rId44"/>
    <p:sldId id="332" r:id="rId45"/>
    <p:sldId id="303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agana Ristic" initials="DR" lastIdx="2" clrIdx="0">
    <p:extLst>
      <p:ext uri="{19B8F6BF-5375-455C-9EA6-DF929625EA0E}">
        <p15:presenceInfo xmlns:p15="http://schemas.microsoft.com/office/powerpoint/2012/main" userId="87700855897c5d0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DC0EFD-739F-4F62-99F6-1EABC8996FD3}" v="443" dt="2021-04-11T19:24:01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EAF701-418C-4FDA-A17E-05F1AEB5C545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502DA0D-3492-455C-9533-4FF0F8C8D050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en-US" sz="4000" dirty="0">
              <a:latin typeface="Times New Roman" panose="02020603050405020304" pitchFamily="18" charset="0"/>
              <a:cs typeface="Times New Roman" panose="02020603050405020304" pitchFamily="18" charset="0"/>
            </a:rPr>
            <a:t>Prodromal phase</a:t>
          </a:r>
        </a:p>
      </dgm:t>
    </dgm:pt>
    <dgm:pt modelId="{B9DE4ECA-DAF1-4FB7-9CF1-9E3A29387218}" type="parTrans" cxnId="{432186F4-7DF6-4645-932B-D10F169AABA8}">
      <dgm:prSet/>
      <dgm:spPr/>
      <dgm:t>
        <a:bodyPr/>
        <a:lstStyle/>
        <a:p>
          <a:endParaRPr lang="en-US"/>
        </a:p>
      </dgm:t>
    </dgm:pt>
    <dgm:pt modelId="{E5EAC631-A1B5-4F1D-BD4A-CF63BDC15F2F}" type="sibTrans" cxnId="{432186F4-7DF6-4645-932B-D10F169AABA8}">
      <dgm:prSet/>
      <dgm:spPr/>
      <dgm:t>
        <a:bodyPr/>
        <a:lstStyle/>
        <a:p>
          <a:endParaRPr lang="en-US"/>
        </a:p>
      </dgm:t>
    </dgm:pt>
    <dgm:pt modelId="{5DBC5C0F-76F2-45BC-9221-1C3B90C1A62B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en-US" sz="4000" dirty="0">
              <a:latin typeface="Times New Roman" panose="02020603050405020304" pitchFamily="18" charset="0"/>
              <a:cs typeface="Times New Roman" panose="02020603050405020304" pitchFamily="18" charset="0"/>
            </a:rPr>
            <a:t>Chronic (residual) phase</a:t>
          </a:r>
        </a:p>
      </dgm:t>
    </dgm:pt>
    <dgm:pt modelId="{B9AFC478-EEF9-4181-A3F8-E70526AB0BB9}" type="parTrans" cxnId="{63555A20-2ABE-4793-A694-C9330EC30D9F}">
      <dgm:prSet/>
      <dgm:spPr/>
      <dgm:t>
        <a:bodyPr/>
        <a:lstStyle/>
        <a:p>
          <a:endParaRPr lang="sr-Latn-RS"/>
        </a:p>
      </dgm:t>
    </dgm:pt>
    <dgm:pt modelId="{019533AE-3697-412D-95BC-580259D6470A}" type="sibTrans" cxnId="{63555A20-2ABE-4793-A694-C9330EC30D9F}">
      <dgm:prSet/>
      <dgm:spPr/>
      <dgm:t>
        <a:bodyPr/>
        <a:lstStyle/>
        <a:p>
          <a:endParaRPr lang="sr-Latn-RS"/>
        </a:p>
      </dgm:t>
    </dgm:pt>
    <dgm:pt modelId="{FE737CFE-A8B4-48F8-8554-934A737C824E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en-US" sz="4000" dirty="0">
              <a:latin typeface="Times New Roman" panose="02020603050405020304" pitchFamily="18" charset="0"/>
              <a:cs typeface="Times New Roman" panose="02020603050405020304" pitchFamily="18" charset="0"/>
            </a:rPr>
            <a:t>Acute phase</a:t>
          </a:r>
        </a:p>
      </dgm:t>
    </dgm:pt>
    <dgm:pt modelId="{3BBE6380-6770-4B1F-8531-2CD6BCEB0E35}" type="parTrans" cxnId="{BB9C3B7A-8999-431E-B4BF-E10D8552E894}">
      <dgm:prSet/>
      <dgm:spPr/>
      <dgm:t>
        <a:bodyPr/>
        <a:lstStyle/>
        <a:p>
          <a:endParaRPr lang="sr-Latn-RS"/>
        </a:p>
      </dgm:t>
    </dgm:pt>
    <dgm:pt modelId="{3B7263E3-88D8-44CF-ABF7-432EE19FC21B}" type="sibTrans" cxnId="{BB9C3B7A-8999-431E-B4BF-E10D8552E894}">
      <dgm:prSet/>
      <dgm:spPr/>
      <dgm:t>
        <a:bodyPr/>
        <a:lstStyle/>
        <a:p>
          <a:endParaRPr lang="sr-Latn-RS"/>
        </a:p>
      </dgm:t>
    </dgm:pt>
    <dgm:pt modelId="{4E2BE62D-CB95-40DD-B94A-80465AE4E546}" type="pres">
      <dgm:prSet presAssocID="{52EAF701-418C-4FDA-A17E-05F1AEB5C545}" presName="vert0" presStyleCnt="0">
        <dgm:presLayoutVars>
          <dgm:dir/>
          <dgm:animOne val="branch"/>
          <dgm:animLvl val="lvl"/>
        </dgm:presLayoutVars>
      </dgm:prSet>
      <dgm:spPr/>
    </dgm:pt>
    <dgm:pt modelId="{DB25EC4A-439A-4B30-B85E-427F23D0A375}" type="pres">
      <dgm:prSet presAssocID="{7502DA0D-3492-455C-9533-4FF0F8C8D050}" presName="thickLine" presStyleLbl="alignNode1" presStyleIdx="0" presStyleCnt="3"/>
      <dgm:spPr/>
    </dgm:pt>
    <dgm:pt modelId="{DEEF684A-67B2-438B-8B56-0169B116F17C}" type="pres">
      <dgm:prSet presAssocID="{7502DA0D-3492-455C-9533-4FF0F8C8D050}" presName="horz1" presStyleCnt="0"/>
      <dgm:spPr/>
    </dgm:pt>
    <dgm:pt modelId="{66EA0BA7-7869-43EC-8335-4FEFFDC93A73}" type="pres">
      <dgm:prSet presAssocID="{7502DA0D-3492-455C-9533-4FF0F8C8D050}" presName="tx1" presStyleLbl="revTx" presStyleIdx="0" presStyleCnt="3"/>
      <dgm:spPr/>
    </dgm:pt>
    <dgm:pt modelId="{3019E091-3D89-42D2-A7CB-BE9BC4DEA114}" type="pres">
      <dgm:prSet presAssocID="{7502DA0D-3492-455C-9533-4FF0F8C8D050}" presName="vert1" presStyleCnt="0"/>
      <dgm:spPr/>
    </dgm:pt>
    <dgm:pt modelId="{97246F6B-BF8D-448E-BC99-E32A6B58C02D}" type="pres">
      <dgm:prSet presAssocID="{FE737CFE-A8B4-48F8-8554-934A737C824E}" presName="thickLine" presStyleLbl="alignNode1" presStyleIdx="1" presStyleCnt="3"/>
      <dgm:spPr/>
    </dgm:pt>
    <dgm:pt modelId="{FB44AC76-BC58-4FE8-88F4-71B700368154}" type="pres">
      <dgm:prSet presAssocID="{FE737CFE-A8B4-48F8-8554-934A737C824E}" presName="horz1" presStyleCnt="0"/>
      <dgm:spPr/>
    </dgm:pt>
    <dgm:pt modelId="{3D03E388-7127-4EFF-9E7B-8D03BF2EE7EE}" type="pres">
      <dgm:prSet presAssocID="{FE737CFE-A8B4-48F8-8554-934A737C824E}" presName="tx1" presStyleLbl="revTx" presStyleIdx="1" presStyleCnt="3"/>
      <dgm:spPr/>
    </dgm:pt>
    <dgm:pt modelId="{D9158BCC-526A-4E74-B215-3E17C35FCC10}" type="pres">
      <dgm:prSet presAssocID="{FE737CFE-A8B4-48F8-8554-934A737C824E}" presName="vert1" presStyleCnt="0"/>
      <dgm:spPr/>
    </dgm:pt>
    <dgm:pt modelId="{57AEBDDC-57D7-45E8-8388-C465CA9A929C}" type="pres">
      <dgm:prSet presAssocID="{5DBC5C0F-76F2-45BC-9221-1C3B90C1A62B}" presName="thickLine" presStyleLbl="alignNode1" presStyleIdx="2" presStyleCnt="3"/>
      <dgm:spPr/>
    </dgm:pt>
    <dgm:pt modelId="{14A16B43-73B1-4533-A359-55E0FA98CF93}" type="pres">
      <dgm:prSet presAssocID="{5DBC5C0F-76F2-45BC-9221-1C3B90C1A62B}" presName="horz1" presStyleCnt="0"/>
      <dgm:spPr/>
    </dgm:pt>
    <dgm:pt modelId="{FFA3F807-1DD4-4AC3-BC37-1FFC330868E4}" type="pres">
      <dgm:prSet presAssocID="{5DBC5C0F-76F2-45BC-9221-1C3B90C1A62B}" presName="tx1" presStyleLbl="revTx" presStyleIdx="2" presStyleCnt="3"/>
      <dgm:spPr/>
    </dgm:pt>
    <dgm:pt modelId="{CF34DC41-278A-4CA2-BF4B-F3B49FE4EB20}" type="pres">
      <dgm:prSet presAssocID="{5DBC5C0F-76F2-45BC-9221-1C3B90C1A62B}" presName="vert1" presStyleCnt="0"/>
      <dgm:spPr/>
    </dgm:pt>
  </dgm:ptLst>
  <dgm:cxnLst>
    <dgm:cxn modelId="{63555A20-2ABE-4793-A694-C9330EC30D9F}" srcId="{52EAF701-418C-4FDA-A17E-05F1AEB5C545}" destId="{5DBC5C0F-76F2-45BC-9221-1C3B90C1A62B}" srcOrd="2" destOrd="0" parTransId="{B9AFC478-EEF9-4181-A3F8-E70526AB0BB9}" sibTransId="{019533AE-3697-412D-95BC-580259D6470A}"/>
    <dgm:cxn modelId="{82CF603D-0877-45CA-9826-57B045D0DA00}" type="presOf" srcId="{5DBC5C0F-76F2-45BC-9221-1C3B90C1A62B}" destId="{FFA3F807-1DD4-4AC3-BC37-1FFC330868E4}" srcOrd="0" destOrd="0" presId="urn:microsoft.com/office/officeart/2008/layout/LinedList"/>
    <dgm:cxn modelId="{BB9C3B7A-8999-431E-B4BF-E10D8552E894}" srcId="{52EAF701-418C-4FDA-A17E-05F1AEB5C545}" destId="{FE737CFE-A8B4-48F8-8554-934A737C824E}" srcOrd="1" destOrd="0" parTransId="{3BBE6380-6770-4B1F-8531-2CD6BCEB0E35}" sibTransId="{3B7263E3-88D8-44CF-ABF7-432EE19FC21B}"/>
    <dgm:cxn modelId="{B72940BA-6B70-41E0-93B4-668E27388388}" type="presOf" srcId="{FE737CFE-A8B4-48F8-8554-934A737C824E}" destId="{3D03E388-7127-4EFF-9E7B-8D03BF2EE7EE}" srcOrd="0" destOrd="0" presId="urn:microsoft.com/office/officeart/2008/layout/LinedList"/>
    <dgm:cxn modelId="{B4D87DCE-54A7-468B-8968-97D72DCC99E7}" type="presOf" srcId="{7502DA0D-3492-455C-9533-4FF0F8C8D050}" destId="{66EA0BA7-7869-43EC-8335-4FEFFDC93A73}" srcOrd="0" destOrd="0" presId="urn:microsoft.com/office/officeart/2008/layout/LinedList"/>
    <dgm:cxn modelId="{B12B0ED1-CE42-4C58-BFB6-99101941D43D}" type="presOf" srcId="{52EAF701-418C-4FDA-A17E-05F1AEB5C545}" destId="{4E2BE62D-CB95-40DD-B94A-80465AE4E546}" srcOrd="0" destOrd="0" presId="urn:microsoft.com/office/officeart/2008/layout/LinedList"/>
    <dgm:cxn modelId="{432186F4-7DF6-4645-932B-D10F169AABA8}" srcId="{52EAF701-418C-4FDA-A17E-05F1AEB5C545}" destId="{7502DA0D-3492-455C-9533-4FF0F8C8D050}" srcOrd="0" destOrd="0" parTransId="{B9DE4ECA-DAF1-4FB7-9CF1-9E3A29387218}" sibTransId="{E5EAC631-A1B5-4F1D-BD4A-CF63BDC15F2F}"/>
    <dgm:cxn modelId="{5C293AAF-D9F5-46FC-9C84-051196A6FBE7}" type="presParOf" srcId="{4E2BE62D-CB95-40DD-B94A-80465AE4E546}" destId="{DB25EC4A-439A-4B30-B85E-427F23D0A375}" srcOrd="0" destOrd="0" presId="urn:microsoft.com/office/officeart/2008/layout/LinedList"/>
    <dgm:cxn modelId="{D0CFDED8-453E-4D69-B7EB-7BF74C24C53D}" type="presParOf" srcId="{4E2BE62D-CB95-40DD-B94A-80465AE4E546}" destId="{DEEF684A-67B2-438B-8B56-0169B116F17C}" srcOrd="1" destOrd="0" presId="urn:microsoft.com/office/officeart/2008/layout/LinedList"/>
    <dgm:cxn modelId="{C1251E78-AC49-4376-A0EE-1373E826265E}" type="presParOf" srcId="{DEEF684A-67B2-438B-8B56-0169B116F17C}" destId="{66EA0BA7-7869-43EC-8335-4FEFFDC93A73}" srcOrd="0" destOrd="0" presId="urn:microsoft.com/office/officeart/2008/layout/LinedList"/>
    <dgm:cxn modelId="{CD6B5A88-BA46-43F5-AE81-985A408B3382}" type="presParOf" srcId="{DEEF684A-67B2-438B-8B56-0169B116F17C}" destId="{3019E091-3D89-42D2-A7CB-BE9BC4DEA114}" srcOrd="1" destOrd="0" presId="urn:microsoft.com/office/officeart/2008/layout/LinedList"/>
    <dgm:cxn modelId="{9C41A0B4-4B06-4417-BD28-E03F6A21C698}" type="presParOf" srcId="{4E2BE62D-CB95-40DD-B94A-80465AE4E546}" destId="{97246F6B-BF8D-448E-BC99-E32A6B58C02D}" srcOrd="2" destOrd="0" presId="urn:microsoft.com/office/officeart/2008/layout/LinedList"/>
    <dgm:cxn modelId="{5CCB48E9-4F84-4355-8C75-31AE8862E2A5}" type="presParOf" srcId="{4E2BE62D-CB95-40DD-B94A-80465AE4E546}" destId="{FB44AC76-BC58-4FE8-88F4-71B700368154}" srcOrd="3" destOrd="0" presId="urn:microsoft.com/office/officeart/2008/layout/LinedList"/>
    <dgm:cxn modelId="{54DA5239-F8A8-47C6-843E-6E39AE914812}" type="presParOf" srcId="{FB44AC76-BC58-4FE8-88F4-71B700368154}" destId="{3D03E388-7127-4EFF-9E7B-8D03BF2EE7EE}" srcOrd="0" destOrd="0" presId="urn:microsoft.com/office/officeart/2008/layout/LinedList"/>
    <dgm:cxn modelId="{AF172BB3-F215-4463-9FBB-F246C4D2BFBA}" type="presParOf" srcId="{FB44AC76-BC58-4FE8-88F4-71B700368154}" destId="{D9158BCC-526A-4E74-B215-3E17C35FCC10}" srcOrd="1" destOrd="0" presId="urn:microsoft.com/office/officeart/2008/layout/LinedList"/>
    <dgm:cxn modelId="{BFA0615F-8024-4DAE-8BCA-04AC5B4BC636}" type="presParOf" srcId="{4E2BE62D-CB95-40DD-B94A-80465AE4E546}" destId="{57AEBDDC-57D7-45E8-8388-C465CA9A929C}" srcOrd="4" destOrd="0" presId="urn:microsoft.com/office/officeart/2008/layout/LinedList"/>
    <dgm:cxn modelId="{B504B1D0-4661-4699-93AC-243F615CE753}" type="presParOf" srcId="{4E2BE62D-CB95-40DD-B94A-80465AE4E546}" destId="{14A16B43-73B1-4533-A359-55E0FA98CF93}" srcOrd="5" destOrd="0" presId="urn:microsoft.com/office/officeart/2008/layout/LinedList"/>
    <dgm:cxn modelId="{A56BB715-7CDA-4311-908C-3BEE3FDD9CE1}" type="presParOf" srcId="{14A16B43-73B1-4533-A359-55E0FA98CF93}" destId="{FFA3F807-1DD4-4AC3-BC37-1FFC330868E4}" srcOrd="0" destOrd="0" presId="urn:microsoft.com/office/officeart/2008/layout/LinedList"/>
    <dgm:cxn modelId="{DD0D764B-ABB0-481D-A450-95403FD57D1F}" type="presParOf" srcId="{14A16B43-73B1-4533-A359-55E0FA98CF93}" destId="{CF34DC41-278A-4CA2-BF4B-F3B49FE4EB2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D0D7EC-4125-4133-8B45-F81D4EFDC247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78A455D-FACB-49AA-87BF-89CABB6B88BA}">
      <dgm:prSet custT="1"/>
      <dgm:spPr/>
      <dgm:t>
        <a:bodyPr/>
        <a:lstStyle/>
        <a:p>
          <a:r>
            <a:rPr lang="en-US" sz="2400" spc="-5" dirty="0">
              <a:latin typeface="Times New Roman" panose="02020603050405020304" pitchFamily="18" charset="0"/>
              <a:cs typeface="Times New Roman" panose="02020603050405020304" pitchFamily="18" charset="0"/>
            </a:rPr>
            <a:t>Initial titration</a:t>
          </a:r>
          <a:endParaRPr lang="en-US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77C41F-6081-485E-AE63-1831DFA10501}" type="parTrans" cxnId="{4E685848-72A3-47D9-B21E-DFCA549D462F}">
      <dgm:prSet/>
      <dgm:spPr/>
      <dgm:t>
        <a:bodyPr/>
        <a:lstStyle/>
        <a:p>
          <a:endParaRPr lang="en-US"/>
        </a:p>
      </dgm:t>
    </dgm:pt>
    <dgm:pt modelId="{BD4EC4D0-30D5-43D5-BB8D-564146232A61}" type="sibTrans" cxnId="{4E685848-72A3-47D9-B21E-DFCA549D462F}">
      <dgm:prSet/>
      <dgm:spPr/>
      <dgm:t>
        <a:bodyPr/>
        <a:lstStyle/>
        <a:p>
          <a:endParaRPr lang="en-US"/>
        </a:p>
      </dgm:t>
    </dgm:pt>
    <dgm:pt modelId="{352E7C99-7D15-4450-B977-C4FC025A1DD9}">
      <dgm:prSet/>
      <dgm:spPr/>
      <dgm:t>
        <a:bodyPr/>
        <a:lstStyle/>
        <a:p>
          <a:r>
            <a:rPr lang="en-US" dirty="0"/>
            <a:t>Control of acute psychotic symptoms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BB1320-F6D4-4E7C-9BF9-3AF965F44B9C}" type="parTrans" cxnId="{1E392D1A-65D8-4CF3-800C-2DD8E9317FCF}">
      <dgm:prSet/>
      <dgm:spPr/>
      <dgm:t>
        <a:bodyPr/>
        <a:lstStyle/>
        <a:p>
          <a:endParaRPr lang="en-US"/>
        </a:p>
      </dgm:t>
    </dgm:pt>
    <dgm:pt modelId="{68E2751B-607F-4C8B-869C-B87C35AF92ED}" type="sibTrans" cxnId="{1E392D1A-65D8-4CF3-800C-2DD8E9317FCF}">
      <dgm:prSet/>
      <dgm:spPr/>
      <dgm:t>
        <a:bodyPr/>
        <a:lstStyle/>
        <a:p>
          <a:endParaRPr lang="en-US"/>
        </a:p>
      </dgm:t>
    </dgm:pt>
    <dgm:pt modelId="{C72AA8FD-35C2-4EED-98C7-008806034603}">
      <dgm:prSet/>
      <dgm:spPr/>
      <dgm:t>
        <a:bodyPr/>
        <a:lstStyle/>
        <a:p>
          <a:r>
            <a:rPr lang="sr-Latn-RS" dirty="0" err="1"/>
            <a:t>Therapy-resistant</a:t>
          </a:r>
          <a:r>
            <a:rPr lang="sr-Latn-RS" dirty="0"/>
            <a:t> </a:t>
          </a:r>
          <a:r>
            <a:rPr lang="sr-Latn-RS" dirty="0" err="1"/>
            <a:t>schizophrenia</a:t>
          </a:r>
          <a:r>
            <a:rPr lang="sr-Latn-RS" dirty="0"/>
            <a:t> - </a:t>
          </a:r>
          <a:r>
            <a:rPr lang="sr-Latn-RS" dirty="0" err="1"/>
            <a:t>Clozapine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61FF51-85DD-47E3-A0A9-5C194A4D8A16}" type="parTrans" cxnId="{B3D5336D-DDE5-4580-A1BA-ADAEF4357541}">
      <dgm:prSet/>
      <dgm:spPr/>
      <dgm:t>
        <a:bodyPr/>
        <a:lstStyle/>
        <a:p>
          <a:endParaRPr lang="en-US"/>
        </a:p>
      </dgm:t>
    </dgm:pt>
    <dgm:pt modelId="{AD984B98-B7A2-4E42-B367-AEAE4B77B1E4}" type="sibTrans" cxnId="{B3D5336D-DDE5-4580-A1BA-ADAEF4357541}">
      <dgm:prSet/>
      <dgm:spPr/>
      <dgm:t>
        <a:bodyPr/>
        <a:lstStyle/>
        <a:p>
          <a:endParaRPr lang="en-US"/>
        </a:p>
      </dgm:t>
    </dgm:pt>
    <dgm:pt modelId="{672FC54F-EFF0-46D4-8D7C-BFD1A8580712}">
      <dgm:prSet/>
      <dgm:spPr/>
      <dgm:t>
        <a:bodyPr/>
        <a:lstStyle/>
        <a:p>
          <a:r>
            <a:rPr lang="en-US" dirty="0"/>
            <a:t>Therapy in the chronic phase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C7727C-617E-4C71-BEF3-7DC7AF14C482}" type="parTrans" cxnId="{CFDA0618-E313-49A1-B952-A8FCA61E2F53}">
      <dgm:prSet/>
      <dgm:spPr/>
      <dgm:t>
        <a:bodyPr/>
        <a:lstStyle/>
        <a:p>
          <a:endParaRPr lang="en-US"/>
        </a:p>
      </dgm:t>
    </dgm:pt>
    <dgm:pt modelId="{4713E819-FFDD-4E5A-860F-EF22EDB0DFD1}" type="sibTrans" cxnId="{CFDA0618-E313-49A1-B952-A8FCA61E2F53}">
      <dgm:prSet/>
      <dgm:spPr/>
      <dgm:t>
        <a:bodyPr/>
        <a:lstStyle/>
        <a:p>
          <a:endParaRPr lang="en-US"/>
        </a:p>
      </dgm:t>
    </dgm:pt>
    <dgm:pt modelId="{B6B179DF-F12F-4741-85A3-236AC900BC3A}" type="pres">
      <dgm:prSet presAssocID="{32D0D7EC-4125-4133-8B45-F81D4EFDC247}" presName="outerComposite" presStyleCnt="0">
        <dgm:presLayoutVars>
          <dgm:chMax val="5"/>
          <dgm:dir/>
          <dgm:resizeHandles val="exact"/>
        </dgm:presLayoutVars>
      </dgm:prSet>
      <dgm:spPr/>
    </dgm:pt>
    <dgm:pt modelId="{FD6CFD54-07BE-4FD8-9DDD-A5695BD796E6}" type="pres">
      <dgm:prSet presAssocID="{32D0D7EC-4125-4133-8B45-F81D4EFDC247}" presName="dummyMaxCanvas" presStyleCnt="0">
        <dgm:presLayoutVars/>
      </dgm:prSet>
      <dgm:spPr/>
    </dgm:pt>
    <dgm:pt modelId="{74B10339-6054-4CE7-A027-4579187CC488}" type="pres">
      <dgm:prSet presAssocID="{32D0D7EC-4125-4133-8B45-F81D4EFDC247}" presName="FourNodes_1" presStyleLbl="node1" presStyleIdx="0" presStyleCnt="4" custLinFactNeighborX="-201" custLinFactNeighborY="97">
        <dgm:presLayoutVars>
          <dgm:bulletEnabled val="1"/>
        </dgm:presLayoutVars>
      </dgm:prSet>
      <dgm:spPr/>
    </dgm:pt>
    <dgm:pt modelId="{43010AEA-2FCC-4225-810C-3C2D9570CBAC}" type="pres">
      <dgm:prSet presAssocID="{32D0D7EC-4125-4133-8B45-F81D4EFDC247}" presName="FourNodes_2" presStyleLbl="node1" presStyleIdx="1" presStyleCnt="4" custLinFactNeighborX="-1047" custLinFactNeighborY="1015">
        <dgm:presLayoutVars>
          <dgm:bulletEnabled val="1"/>
        </dgm:presLayoutVars>
      </dgm:prSet>
      <dgm:spPr/>
    </dgm:pt>
    <dgm:pt modelId="{314BABC4-F490-488D-8CB7-3373EC5EFB91}" type="pres">
      <dgm:prSet presAssocID="{32D0D7EC-4125-4133-8B45-F81D4EFDC247}" presName="FourNodes_3" presStyleLbl="node1" presStyleIdx="2" presStyleCnt="4" custLinFactNeighborX="-746" custLinFactNeighborY="-5313">
        <dgm:presLayoutVars>
          <dgm:bulletEnabled val="1"/>
        </dgm:presLayoutVars>
      </dgm:prSet>
      <dgm:spPr/>
    </dgm:pt>
    <dgm:pt modelId="{8DC1BFFF-A690-45D5-8A27-9AF143A4F408}" type="pres">
      <dgm:prSet presAssocID="{32D0D7EC-4125-4133-8B45-F81D4EFDC247}" presName="FourNodes_4" presStyleLbl="node1" presStyleIdx="3" presStyleCnt="4">
        <dgm:presLayoutVars>
          <dgm:bulletEnabled val="1"/>
        </dgm:presLayoutVars>
      </dgm:prSet>
      <dgm:spPr/>
    </dgm:pt>
    <dgm:pt modelId="{F658E096-5ADA-498D-AE7E-C64735994E18}" type="pres">
      <dgm:prSet presAssocID="{32D0D7EC-4125-4133-8B45-F81D4EFDC247}" presName="FourConn_1-2" presStyleLbl="fgAccFollowNode1" presStyleIdx="0" presStyleCnt="3">
        <dgm:presLayoutVars>
          <dgm:bulletEnabled val="1"/>
        </dgm:presLayoutVars>
      </dgm:prSet>
      <dgm:spPr/>
    </dgm:pt>
    <dgm:pt modelId="{CDCF0265-885C-414D-AC57-F84C30BB6C6E}" type="pres">
      <dgm:prSet presAssocID="{32D0D7EC-4125-4133-8B45-F81D4EFDC247}" presName="FourConn_2-3" presStyleLbl="fgAccFollowNode1" presStyleIdx="1" presStyleCnt="3">
        <dgm:presLayoutVars>
          <dgm:bulletEnabled val="1"/>
        </dgm:presLayoutVars>
      </dgm:prSet>
      <dgm:spPr/>
    </dgm:pt>
    <dgm:pt modelId="{7B537C00-2DE8-4502-8BF5-9F614052B73B}" type="pres">
      <dgm:prSet presAssocID="{32D0D7EC-4125-4133-8B45-F81D4EFDC247}" presName="FourConn_3-4" presStyleLbl="fgAccFollowNode1" presStyleIdx="2" presStyleCnt="3">
        <dgm:presLayoutVars>
          <dgm:bulletEnabled val="1"/>
        </dgm:presLayoutVars>
      </dgm:prSet>
      <dgm:spPr/>
    </dgm:pt>
    <dgm:pt modelId="{CD03DC4D-C376-42FA-88F9-3843BA69DAA0}" type="pres">
      <dgm:prSet presAssocID="{32D0D7EC-4125-4133-8B45-F81D4EFDC247}" presName="FourNodes_1_text" presStyleLbl="node1" presStyleIdx="3" presStyleCnt="4">
        <dgm:presLayoutVars>
          <dgm:bulletEnabled val="1"/>
        </dgm:presLayoutVars>
      </dgm:prSet>
      <dgm:spPr/>
    </dgm:pt>
    <dgm:pt modelId="{3FCA0F04-F163-4E84-B298-55DE93700442}" type="pres">
      <dgm:prSet presAssocID="{32D0D7EC-4125-4133-8B45-F81D4EFDC247}" presName="FourNodes_2_text" presStyleLbl="node1" presStyleIdx="3" presStyleCnt="4">
        <dgm:presLayoutVars>
          <dgm:bulletEnabled val="1"/>
        </dgm:presLayoutVars>
      </dgm:prSet>
      <dgm:spPr/>
    </dgm:pt>
    <dgm:pt modelId="{7DF4FD93-A04E-4635-A5C5-83A9A79A00A4}" type="pres">
      <dgm:prSet presAssocID="{32D0D7EC-4125-4133-8B45-F81D4EFDC247}" presName="FourNodes_3_text" presStyleLbl="node1" presStyleIdx="3" presStyleCnt="4">
        <dgm:presLayoutVars>
          <dgm:bulletEnabled val="1"/>
        </dgm:presLayoutVars>
      </dgm:prSet>
      <dgm:spPr/>
    </dgm:pt>
    <dgm:pt modelId="{C28BFC3B-7511-43BD-9943-44265B248301}" type="pres">
      <dgm:prSet presAssocID="{32D0D7EC-4125-4133-8B45-F81D4EFDC247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7AF57E0B-C241-4182-84E2-0FEEF471F5D1}" type="presOf" srcId="{352E7C99-7D15-4450-B977-C4FC025A1DD9}" destId="{43010AEA-2FCC-4225-810C-3C2D9570CBAC}" srcOrd="0" destOrd="0" presId="urn:microsoft.com/office/officeart/2005/8/layout/vProcess5"/>
    <dgm:cxn modelId="{3D2C4312-FF8A-4060-BDC0-2BE597699605}" type="presOf" srcId="{672FC54F-EFF0-46D4-8D7C-BFD1A8580712}" destId="{8DC1BFFF-A690-45D5-8A27-9AF143A4F408}" srcOrd="0" destOrd="0" presId="urn:microsoft.com/office/officeart/2005/8/layout/vProcess5"/>
    <dgm:cxn modelId="{74467D17-CB3D-4714-BA88-66CEDD22DD14}" type="presOf" srcId="{C72AA8FD-35C2-4EED-98C7-008806034603}" destId="{314BABC4-F490-488D-8CB7-3373EC5EFB91}" srcOrd="0" destOrd="0" presId="urn:microsoft.com/office/officeart/2005/8/layout/vProcess5"/>
    <dgm:cxn modelId="{CFDA0618-E313-49A1-B952-A8FCA61E2F53}" srcId="{32D0D7EC-4125-4133-8B45-F81D4EFDC247}" destId="{672FC54F-EFF0-46D4-8D7C-BFD1A8580712}" srcOrd="3" destOrd="0" parTransId="{94C7727C-617E-4C71-BEF3-7DC7AF14C482}" sibTransId="{4713E819-FFDD-4E5A-860F-EF22EDB0DFD1}"/>
    <dgm:cxn modelId="{1E392D1A-65D8-4CF3-800C-2DD8E9317FCF}" srcId="{32D0D7EC-4125-4133-8B45-F81D4EFDC247}" destId="{352E7C99-7D15-4450-B977-C4FC025A1DD9}" srcOrd="1" destOrd="0" parTransId="{45BB1320-F6D4-4E7C-9BF9-3AF965F44B9C}" sibTransId="{68E2751B-607F-4C8B-869C-B87C35AF92ED}"/>
    <dgm:cxn modelId="{5A759928-5616-4D47-AB31-16D16D9E9E8E}" type="presOf" srcId="{678A455D-FACB-49AA-87BF-89CABB6B88BA}" destId="{CD03DC4D-C376-42FA-88F9-3843BA69DAA0}" srcOrd="1" destOrd="0" presId="urn:microsoft.com/office/officeart/2005/8/layout/vProcess5"/>
    <dgm:cxn modelId="{D9880660-9434-41CF-8025-6CE5C79B7C03}" type="presOf" srcId="{678A455D-FACB-49AA-87BF-89CABB6B88BA}" destId="{74B10339-6054-4CE7-A027-4579187CC488}" srcOrd="0" destOrd="0" presId="urn:microsoft.com/office/officeart/2005/8/layout/vProcess5"/>
    <dgm:cxn modelId="{4E685848-72A3-47D9-B21E-DFCA549D462F}" srcId="{32D0D7EC-4125-4133-8B45-F81D4EFDC247}" destId="{678A455D-FACB-49AA-87BF-89CABB6B88BA}" srcOrd="0" destOrd="0" parTransId="{D577C41F-6081-485E-AE63-1831DFA10501}" sibTransId="{BD4EC4D0-30D5-43D5-BB8D-564146232A61}"/>
    <dgm:cxn modelId="{3D5FA56B-C983-43C1-8E4D-DA27D2448E4F}" type="presOf" srcId="{672FC54F-EFF0-46D4-8D7C-BFD1A8580712}" destId="{C28BFC3B-7511-43BD-9943-44265B248301}" srcOrd="1" destOrd="0" presId="urn:microsoft.com/office/officeart/2005/8/layout/vProcess5"/>
    <dgm:cxn modelId="{B3D5336D-DDE5-4580-A1BA-ADAEF4357541}" srcId="{32D0D7EC-4125-4133-8B45-F81D4EFDC247}" destId="{C72AA8FD-35C2-4EED-98C7-008806034603}" srcOrd="2" destOrd="0" parTransId="{D661FF51-85DD-47E3-A0A9-5C194A4D8A16}" sibTransId="{AD984B98-B7A2-4E42-B367-AEAE4B77B1E4}"/>
    <dgm:cxn modelId="{22BFC36E-AC5D-4A74-82FF-AF2D5B1D4721}" type="presOf" srcId="{352E7C99-7D15-4450-B977-C4FC025A1DD9}" destId="{3FCA0F04-F163-4E84-B298-55DE93700442}" srcOrd="1" destOrd="0" presId="urn:microsoft.com/office/officeart/2005/8/layout/vProcess5"/>
    <dgm:cxn modelId="{8C71EC72-A1C3-4DD0-8CD0-A5C59BFA8F38}" type="presOf" srcId="{32D0D7EC-4125-4133-8B45-F81D4EFDC247}" destId="{B6B179DF-F12F-4741-85A3-236AC900BC3A}" srcOrd="0" destOrd="0" presId="urn:microsoft.com/office/officeart/2005/8/layout/vProcess5"/>
    <dgm:cxn modelId="{BE44067E-3506-4A54-8151-566AD6A55EC9}" type="presOf" srcId="{68E2751B-607F-4C8B-869C-B87C35AF92ED}" destId="{CDCF0265-885C-414D-AC57-F84C30BB6C6E}" srcOrd="0" destOrd="0" presId="urn:microsoft.com/office/officeart/2005/8/layout/vProcess5"/>
    <dgm:cxn modelId="{5089368F-53A5-46FB-ABEB-B2245C6AEEB9}" type="presOf" srcId="{AD984B98-B7A2-4E42-B367-AEAE4B77B1E4}" destId="{7B537C00-2DE8-4502-8BF5-9F614052B73B}" srcOrd="0" destOrd="0" presId="urn:microsoft.com/office/officeart/2005/8/layout/vProcess5"/>
    <dgm:cxn modelId="{D52CD9B2-7550-48A8-BF1F-E9576130BFD7}" type="presOf" srcId="{C72AA8FD-35C2-4EED-98C7-008806034603}" destId="{7DF4FD93-A04E-4635-A5C5-83A9A79A00A4}" srcOrd="1" destOrd="0" presId="urn:microsoft.com/office/officeart/2005/8/layout/vProcess5"/>
    <dgm:cxn modelId="{81DAA9B9-D274-4B4C-9ED8-2698E0D54382}" type="presOf" srcId="{BD4EC4D0-30D5-43D5-BB8D-564146232A61}" destId="{F658E096-5ADA-498D-AE7E-C64735994E18}" srcOrd="0" destOrd="0" presId="urn:microsoft.com/office/officeart/2005/8/layout/vProcess5"/>
    <dgm:cxn modelId="{1B43F9FE-D1E2-4173-80EA-81F62D7BC9FF}" type="presParOf" srcId="{B6B179DF-F12F-4741-85A3-236AC900BC3A}" destId="{FD6CFD54-07BE-4FD8-9DDD-A5695BD796E6}" srcOrd="0" destOrd="0" presId="urn:microsoft.com/office/officeart/2005/8/layout/vProcess5"/>
    <dgm:cxn modelId="{D0B611DE-4987-45B5-A222-DEADA05C1CF3}" type="presParOf" srcId="{B6B179DF-F12F-4741-85A3-236AC900BC3A}" destId="{74B10339-6054-4CE7-A027-4579187CC488}" srcOrd="1" destOrd="0" presId="urn:microsoft.com/office/officeart/2005/8/layout/vProcess5"/>
    <dgm:cxn modelId="{104BC51E-705E-4E4E-8136-D6635A4E3658}" type="presParOf" srcId="{B6B179DF-F12F-4741-85A3-236AC900BC3A}" destId="{43010AEA-2FCC-4225-810C-3C2D9570CBAC}" srcOrd="2" destOrd="0" presId="urn:microsoft.com/office/officeart/2005/8/layout/vProcess5"/>
    <dgm:cxn modelId="{BF2B61A2-6087-48E2-9B21-F469F4AC87E3}" type="presParOf" srcId="{B6B179DF-F12F-4741-85A3-236AC900BC3A}" destId="{314BABC4-F490-488D-8CB7-3373EC5EFB91}" srcOrd="3" destOrd="0" presId="urn:microsoft.com/office/officeart/2005/8/layout/vProcess5"/>
    <dgm:cxn modelId="{A101E777-2213-437C-81C0-11A7B25EAECC}" type="presParOf" srcId="{B6B179DF-F12F-4741-85A3-236AC900BC3A}" destId="{8DC1BFFF-A690-45D5-8A27-9AF143A4F408}" srcOrd="4" destOrd="0" presId="urn:microsoft.com/office/officeart/2005/8/layout/vProcess5"/>
    <dgm:cxn modelId="{1C626692-9BE1-474B-B4F6-ED4423AC55D7}" type="presParOf" srcId="{B6B179DF-F12F-4741-85A3-236AC900BC3A}" destId="{F658E096-5ADA-498D-AE7E-C64735994E18}" srcOrd="5" destOrd="0" presId="urn:microsoft.com/office/officeart/2005/8/layout/vProcess5"/>
    <dgm:cxn modelId="{62100652-6BCE-4D10-AFE5-95625BB25DBE}" type="presParOf" srcId="{B6B179DF-F12F-4741-85A3-236AC900BC3A}" destId="{CDCF0265-885C-414D-AC57-F84C30BB6C6E}" srcOrd="6" destOrd="0" presId="urn:microsoft.com/office/officeart/2005/8/layout/vProcess5"/>
    <dgm:cxn modelId="{A176040E-1EF1-4EC2-8D8B-35F6463FA927}" type="presParOf" srcId="{B6B179DF-F12F-4741-85A3-236AC900BC3A}" destId="{7B537C00-2DE8-4502-8BF5-9F614052B73B}" srcOrd="7" destOrd="0" presId="urn:microsoft.com/office/officeart/2005/8/layout/vProcess5"/>
    <dgm:cxn modelId="{DFE733F9-7232-423D-9A0C-BB953BE48CE9}" type="presParOf" srcId="{B6B179DF-F12F-4741-85A3-236AC900BC3A}" destId="{CD03DC4D-C376-42FA-88F9-3843BA69DAA0}" srcOrd="8" destOrd="0" presId="urn:microsoft.com/office/officeart/2005/8/layout/vProcess5"/>
    <dgm:cxn modelId="{FBFA3375-B129-45C0-B25F-5ED4C27CC5CC}" type="presParOf" srcId="{B6B179DF-F12F-4741-85A3-236AC900BC3A}" destId="{3FCA0F04-F163-4E84-B298-55DE93700442}" srcOrd="9" destOrd="0" presId="urn:microsoft.com/office/officeart/2005/8/layout/vProcess5"/>
    <dgm:cxn modelId="{FC3AAA68-0010-472C-9AFC-ACDFB48F211E}" type="presParOf" srcId="{B6B179DF-F12F-4741-85A3-236AC900BC3A}" destId="{7DF4FD93-A04E-4635-A5C5-83A9A79A00A4}" srcOrd="10" destOrd="0" presId="urn:microsoft.com/office/officeart/2005/8/layout/vProcess5"/>
    <dgm:cxn modelId="{19D4C5E0-696F-43DC-B4E0-4666F40B18EC}" type="presParOf" srcId="{B6B179DF-F12F-4741-85A3-236AC900BC3A}" destId="{C28BFC3B-7511-43BD-9943-44265B248301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C358D27-76B8-4A5C-B35E-00CD31664B70}" type="doc">
      <dgm:prSet loTypeId="urn:microsoft.com/office/officeart/2005/8/layout/default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F3F43DC-714A-4EF5-974D-55B7F303B8B0}">
      <dgm:prSet custT="1"/>
      <dgm:spPr/>
      <dgm:t>
        <a:bodyPr/>
        <a:lstStyle/>
        <a:p>
          <a:r>
            <a:rPr lang="sr-Latn-RS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fluphenazine</a:t>
          </a:r>
          <a:r>
            <a:rPr lang="sr-Latn-R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sr-Latn-RS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decanoate</a:t>
          </a:r>
          <a:endParaRPr lang="sr-Latn-R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sr-Latn-R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25mg im 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9738A2-89D0-4754-AED6-6E572F9E5232}" type="parTrans" cxnId="{AB83B38A-A7EA-4291-8343-285126B512E9}">
      <dgm:prSet/>
      <dgm:spPr/>
      <dgm:t>
        <a:bodyPr/>
        <a:lstStyle/>
        <a:p>
          <a:endParaRPr lang="en-US"/>
        </a:p>
      </dgm:t>
    </dgm:pt>
    <dgm:pt modelId="{A78B65C9-3B53-4A70-BC36-F6E87763BFC4}" type="sibTrans" cxnId="{AB83B38A-A7EA-4291-8343-285126B512E9}">
      <dgm:prSet/>
      <dgm:spPr/>
      <dgm:t>
        <a:bodyPr/>
        <a:lstStyle/>
        <a:p>
          <a:endParaRPr lang="en-US"/>
        </a:p>
      </dgm:t>
    </dgm:pt>
    <dgm:pt modelId="{231F8AF7-733F-470C-B4BF-B1C4C74DB9A3}">
      <dgm:prSet custT="1"/>
      <dgm:spPr/>
      <dgm:t>
        <a:bodyPr/>
        <a:lstStyle/>
        <a:p>
          <a:r>
            <a:rPr lang="sr-Latn-RS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Haloperidol</a:t>
          </a:r>
          <a:r>
            <a:rPr lang="sr-Latn-R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sr-Latn-RS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decanoate</a:t>
          </a:r>
          <a:r>
            <a:rPr lang="sr-Latn-RS" sz="1600" dirty="0"/>
            <a:t>	</a:t>
          </a:r>
        </a:p>
        <a:p>
          <a:r>
            <a:rPr lang="sr-Latn-RS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50mg im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7B1080-FFEB-484C-9786-AB2ACC30D4AA}" type="parTrans" cxnId="{648287B9-30D2-431E-B55D-9C161C98012F}">
      <dgm:prSet/>
      <dgm:spPr/>
      <dgm:t>
        <a:bodyPr/>
        <a:lstStyle/>
        <a:p>
          <a:endParaRPr lang="en-US"/>
        </a:p>
      </dgm:t>
    </dgm:pt>
    <dgm:pt modelId="{5584E2B1-0CC0-43BF-A71A-ED0E3B3C7009}" type="sibTrans" cxnId="{648287B9-30D2-431E-B55D-9C161C98012F}">
      <dgm:prSet/>
      <dgm:spPr/>
      <dgm:t>
        <a:bodyPr/>
        <a:lstStyle/>
        <a:p>
          <a:endParaRPr lang="en-US"/>
        </a:p>
      </dgm:t>
    </dgm:pt>
    <dgm:pt modelId="{97058A42-D4EE-4E93-949C-4B8DB4B650DE}">
      <dgm:prSet/>
      <dgm:spPr/>
      <dgm:t>
        <a:bodyPr/>
        <a:lstStyle/>
        <a:p>
          <a:r>
            <a:rPr lang="sr-Latn-RS" dirty="0">
              <a:latin typeface="Times New Roman" panose="02020603050405020304" pitchFamily="18" charset="0"/>
              <a:cs typeface="Times New Roman" panose="02020603050405020304" pitchFamily="18" charset="0"/>
            </a:rPr>
            <a:t>Rispolept Consta® (</a:t>
          </a:r>
          <a:r>
            <a:rPr lang="sr-Latn-RS" dirty="0" err="1">
              <a:latin typeface="Times New Roman" panose="02020603050405020304" pitchFamily="18" charset="0"/>
              <a:cs typeface="Times New Roman" panose="02020603050405020304" pitchFamily="18" charset="0"/>
            </a:rPr>
            <a:t>risperidone</a:t>
          </a:r>
          <a:r>
            <a:rPr lang="sr-Latn-RS" dirty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r>
            <a:rPr lang="sr-Latn-RS" dirty="0">
              <a:latin typeface="Times New Roman" panose="02020603050405020304" pitchFamily="18" charset="0"/>
              <a:cs typeface="Times New Roman" panose="02020603050405020304" pitchFamily="18" charset="0"/>
            </a:rPr>
            <a:t>25mg, 37,5mg, 50mg im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30CCBBA-E18B-478C-A9E9-65BF8A7B788D}" type="parTrans" cxnId="{FE7DFA72-7FA3-482B-A694-963B3BEB0989}">
      <dgm:prSet/>
      <dgm:spPr/>
      <dgm:t>
        <a:bodyPr/>
        <a:lstStyle/>
        <a:p>
          <a:endParaRPr lang="en-US"/>
        </a:p>
      </dgm:t>
    </dgm:pt>
    <dgm:pt modelId="{CD8085D0-EE15-4498-BF59-7E3B694DED05}" type="sibTrans" cxnId="{FE7DFA72-7FA3-482B-A694-963B3BEB0989}">
      <dgm:prSet/>
      <dgm:spPr/>
      <dgm:t>
        <a:bodyPr/>
        <a:lstStyle/>
        <a:p>
          <a:endParaRPr lang="en-US"/>
        </a:p>
      </dgm:t>
    </dgm:pt>
    <dgm:pt modelId="{EA824EC4-03C7-4C43-ABB1-35B9B818EDD7}">
      <dgm:prSet/>
      <dgm:spPr/>
      <dgm:t>
        <a:bodyPr/>
        <a:lstStyle/>
        <a:p>
          <a:r>
            <a:rPr lang="sr-Latn-RS" dirty="0">
              <a:latin typeface="Times New Roman" panose="02020603050405020304" pitchFamily="18" charset="0"/>
              <a:cs typeface="Times New Roman" panose="02020603050405020304" pitchFamily="18" charset="0"/>
            </a:rPr>
            <a:t>Xeplion®  (</a:t>
          </a:r>
          <a:r>
            <a:rPr lang="sr-Latn-RS" dirty="0" err="1">
              <a:latin typeface="Times New Roman" panose="02020603050405020304" pitchFamily="18" charset="0"/>
              <a:cs typeface="Times New Roman" panose="02020603050405020304" pitchFamily="18" charset="0"/>
            </a:rPr>
            <a:t>paliperidone</a:t>
          </a:r>
          <a:r>
            <a:rPr lang="sr-Latn-RS" dirty="0">
              <a:latin typeface="Times New Roman" panose="02020603050405020304" pitchFamily="18" charset="0"/>
              <a:cs typeface="Times New Roman" panose="02020603050405020304" pitchFamily="18" charset="0"/>
            </a:rPr>
            <a:t>)	</a:t>
          </a:r>
        </a:p>
        <a:p>
          <a:r>
            <a:rPr lang="sr-Latn-RS" dirty="0">
              <a:latin typeface="Times New Roman" panose="02020603050405020304" pitchFamily="18" charset="0"/>
              <a:cs typeface="Times New Roman" panose="02020603050405020304" pitchFamily="18" charset="0"/>
            </a:rPr>
            <a:t>50mg, 75mg, 100mg, 150mg im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C33B1B2-58A1-4536-8EEA-7888AA29C9A4}" type="parTrans" cxnId="{463DFDD6-5EA5-4EEA-BCF4-5D7E474A8F3C}">
      <dgm:prSet/>
      <dgm:spPr/>
      <dgm:t>
        <a:bodyPr/>
        <a:lstStyle/>
        <a:p>
          <a:endParaRPr lang="en-US"/>
        </a:p>
      </dgm:t>
    </dgm:pt>
    <dgm:pt modelId="{28D97BA7-CFFB-4694-A79B-F4C09B4F9CBE}" type="sibTrans" cxnId="{463DFDD6-5EA5-4EEA-BCF4-5D7E474A8F3C}">
      <dgm:prSet/>
      <dgm:spPr/>
      <dgm:t>
        <a:bodyPr/>
        <a:lstStyle/>
        <a:p>
          <a:endParaRPr lang="en-US"/>
        </a:p>
      </dgm:t>
    </dgm:pt>
    <dgm:pt modelId="{B784D587-99B0-46AA-913D-C07EFA0B805E}">
      <dgm:prSet custT="1"/>
      <dgm:spPr/>
      <dgm:t>
        <a:bodyPr/>
        <a:lstStyle/>
        <a:p>
          <a:r>
            <a:rPr lang="sr-Latn-R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Trevicta®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sr-Latn-R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sr-Latn-RS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paliperidone</a:t>
          </a:r>
          <a:r>
            <a:rPr lang="sr-Latn-R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) </a:t>
          </a:r>
        </a:p>
        <a:p>
          <a:r>
            <a:rPr lang="sr-Latn-R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175mg, 263mg, 350mg, 525mg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im</a:t>
          </a:r>
          <a:endParaRPr lang="en-U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651E8F-3FD8-437D-BA8B-92B84B96D7CC}" type="parTrans" cxnId="{A7AB45E4-3D15-4BFA-A7EA-8775B7C2EE77}">
      <dgm:prSet/>
      <dgm:spPr/>
      <dgm:t>
        <a:bodyPr/>
        <a:lstStyle/>
        <a:p>
          <a:endParaRPr lang="en-US"/>
        </a:p>
      </dgm:t>
    </dgm:pt>
    <dgm:pt modelId="{CB09A5EA-C63F-4CF4-A321-84B28B50DA3E}" type="sibTrans" cxnId="{A7AB45E4-3D15-4BFA-A7EA-8775B7C2EE77}">
      <dgm:prSet/>
      <dgm:spPr/>
      <dgm:t>
        <a:bodyPr/>
        <a:lstStyle/>
        <a:p>
          <a:endParaRPr lang="en-US"/>
        </a:p>
      </dgm:t>
    </dgm:pt>
    <dgm:pt modelId="{8B016F44-7656-4090-9726-836FA589BECD}" type="pres">
      <dgm:prSet presAssocID="{AC358D27-76B8-4A5C-B35E-00CD31664B70}" presName="diagram" presStyleCnt="0">
        <dgm:presLayoutVars>
          <dgm:dir/>
          <dgm:resizeHandles val="exact"/>
        </dgm:presLayoutVars>
      </dgm:prSet>
      <dgm:spPr/>
    </dgm:pt>
    <dgm:pt modelId="{A7C224AC-7661-4909-BEED-3CFF379D8A79}" type="pres">
      <dgm:prSet presAssocID="{DF3F43DC-714A-4EF5-974D-55B7F303B8B0}" presName="node" presStyleLbl="node1" presStyleIdx="0" presStyleCnt="5">
        <dgm:presLayoutVars>
          <dgm:bulletEnabled val="1"/>
        </dgm:presLayoutVars>
      </dgm:prSet>
      <dgm:spPr/>
    </dgm:pt>
    <dgm:pt modelId="{697EEAF0-0BB6-446F-8619-B963ADB17CF0}" type="pres">
      <dgm:prSet presAssocID="{A78B65C9-3B53-4A70-BC36-F6E87763BFC4}" presName="sibTrans" presStyleCnt="0"/>
      <dgm:spPr/>
    </dgm:pt>
    <dgm:pt modelId="{9A01BAC3-71D0-4B51-BA5D-25CBD7A47BB1}" type="pres">
      <dgm:prSet presAssocID="{231F8AF7-733F-470C-B4BF-B1C4C74DB9A3}" presName="node" presStyleLbl="node1" presStyleIdx="1" presStyleCnt="5" custLinFactNeighborX="2221" custLinFactNeighborY="815">
        <dgm:presLayoutVars>
          <dgm:bulletEnabled val="1"/>
        </dgm:presLayoutVars>
      </dgm:prSet>
      <dgm:spPr/>
    </dgm:pt>
    <dgm:pt modelId="{4BA853B5-3808-4F86-8118-CD4339E476B0}" type="pres">
      <dgm:prSet presAssocID="{5584E2B1-0CC0-43BF-A71A-ED0E3B3C7009}" presName="sibTrans" presStyleCnt="0"/>
      <dgm:spPr/>
    </dgm:pt>
    <dgm:pt modelId="{D5C83326-150F-4DDA-A0E4-7754AC90F6A0}" type="pres">
      <dgm:prSet presAssocID="{97058A42-D4EE-4E93-949C-4B8DB4B650DE}" presName="node" presStyleLbl="node1" presStyleIdx="2" presStyleCnt="5">
        <dgm:presLayoutVars>
          <dgm:bulletEnabled val="1"/>
        </dgm:presLayoutVars>
      </dgm:prSet>
      <dgm:spPr/>
    </dgm:pt>
    <dgm:pt modelId="{346CAEFC-4091-4C5C-97C7-A768E91C6D7D}" type="pres">
      <dgm:prSet presAssocID="{CD8085D0-EE15-4498-BF59-7E3B694DED05}" presName="sibTrans" presStyleCnt="0"/>
      <dgm:spPr/>
    </dgm:pt>
    <dgm:pt modelId="{54047524-8846-4F7F-99C2-E9AEBF158BF7}" type="pres">
      <dgm:prSet presAssocID="{EA824EC4-03C7-4C43-ABB1-35B9B818EDD7}" presName="node" presStyleLbl="node1" presStyleIdx="3" presStyleCnt="5">
        <dgm:presLayoutVars>
          <dgm:bulletEnabled val="1"/>
        </dgm:presLayoutVars>
      </dgm:prSet>
      <dgm:spPr/>
    </dgm:pt>
    <dgm:pt modelId="{5AD28319-F771-435A-B8C1-0D3068E0024B}" type="pres">
      <dgm:prSet presAssocID="{28D97BA7-CFFB-4694-A79B-F4C09B4F9CBE}" presName="sibTrans" presStyleCnt="0"/>
      <dgm:spPr/>
    </dgm:pt>
    <dgm:pt modelId="{B16616B5-2CA9-42D9-B232-626BFEE68AEB}" type="pres">
      <dgm:prSet presAssocID="{B784D587-99B0-46AA-913D-C07EFA0B805E}" presName="node" presStyleLbl="node1" presStyleIdx="4" presStyleCnt="5">
        <dgm:presLayoutVars>
          <dgm:bulletEnabled val="1"/>
        </dgm:presLayoutVars>
      </dgm:prSet>
      <dgm:spPr/>
    </dgm:pt>
  </dgm:ptLst>
  <dgm:cxnLst>
    <dgm:cxn modelId="{64EE872B-98DF-47F8-A2AC-D45B219376A4}" type="presOf" srcId="{97058A42-D4EE-4E93-949C-4B8DB4B650DE}" destId="{D5C83326-150F-4DDA-A0E4-7754AC90F6A0}" srcOrd="0" destOrd="0" presId="urn:microsoft.com/office/officeart/2005/8/layout/default"/>
    <dgm:cxn modelId="{8008993C-2EC8-4E79-A109-F8E6C815554F}" type="presOf" srcId="{231F8AF7-733F-470C-B4BF-B1C4C74DB9A3}" destId="{9A01BAC3-71D0-4B51-BA5D-25CBD7A47BB1}" srcOrd="0" destOrd="0" presId="urn:microsoft.com/office/officeart/2005/8/layout/default"/>
    <dgm:cxn modelId="{2F99136D-AA20-414B-BC31-F1FDB1E065B4}" type="presOf" srcId="{AC358D27-76B8-4A5C-B35E-00CD31664B70}" destId="{8B016F44-7656-4090-9726-836FA589BECD}" srcOrd="0" destOrd="0" presId="urn:microsoft.com/office/officeart/2005/8/layout/default"/>
    <dgm:cxn modelId="{FE7DFA72-7FA3-482B-A694-963B3BEB0989}" srcId="{AC358D27-76B8-4A5C-B35E-00CD31664B70}" destId="{97058A42-D4EE-4E93-949C-4B8DB4B650DE}" srcOrd="2" destOrd="0" parTransId="{530CCBBA-E18B-478C-A9E9-65BF8A7B788D}" sibTransId="{CD8085D0-EE15-4498-BF59-7E3B694DED05}"/>
    <dgm:cxn modelId="{AB83B38A-A7EA-4291-8343-285126B512E9}" srcId="{AC358D27-76B8-4A5C-B35E-00CD31664B70}" destId="{DF3F43DC-714A-4EF5-974D-55B7F303B8B0}" srcOrd="0" destOrd="0" parTransId="{C69738A2-89D0-4754-AED6-6E572F9E5232}" sibTransId="{A78B65C9-3B53-4A70-BC36-F6E87763BFC4}"/>
    <dgm:cxn modelId="{2038CF8A-B8B5-428A-B140-9558446A3D13}" type="presOf" srcId="{B784D587-99B0-46AA-913D-C07EFA0B805E}" destId="{B16616B5-2CA9-42D9-B232-626BFEE68AEB}" srcOrd="0" destOrd="0" presId="urn:microsoft.com/office/officeart/2005/8/layout/default"/>
    <dgm:cxn modelId="{83F4CD8E-5F4E-4371-85CE-ECC48A478CF9}" type="presOf" srcId="{EA824EC4-03C7-4C43-ABB1-35B9B818EDD7}" destId="{54047524-8846-4F7F-99C2-E9AEBF158BF7}" srcOrd="0" destOrd="0" presId="urn:microsoft.com/office/officeart/2005/8/layout/default"/>
    <dgm:cxn modelId="{93DA9CB4-5B2E-4F5F-A83B-3C128800FDBC}" type="presOf" srcId="{DF3F43DC-714A-4EF5-974D-55B7F303B8B0}" destId="{A7C224AC-7661-4909-BEED-3CFF379D8A79}" srcOrd="0" destOrd="0" presId="urn:microsoft.com/office/officeart/2005/8/layout/default"/>
    <dgm:cxn modelId="{648287B9-30D2-431E-B55D-9C161C98012F}" srcId="{AC358D27-76B8-4A5C-B35E-00CD31664B70}" destId="{231F8AF7-733F-470C-B4BF-B1C4C74DB9A3}" srcOrd="1" destOrd="0" parTransId="{297B1080-FFEB-484C-9786-AB2ACC30D4AA}" sibTransId="{5584E2B1-0CC0-43BF-A71A-ED0E3B3C7009}"/>
    <dgm:cxn modelId="{463DFDD6-5EA5-4EEA-BCF4-5D7E474A8F3C}" srcId="{AC358D27-76B8-4A5C-B35E-00CD31664B70}" destId="{EA824EC4-03C7-4C43-ABB1-35B9B818EDD7}" srcOrd="3" destOrd="0" parTransId="{0C33B1B2-58A1-4536-8EEA-7888AA29C9A4}" sibTransId="{28D97BA7-CFFB-4694-A79B-F4C09B4F9CBE}"/>
    <dgm:cxn modelId="{A7AB45E4-3D15-4BFA-A7EA-8775B7C2EE77}" srcId="{AC358D27-76B8-4A5C-B35E-00CD31664B70}" destId="{B784D587-99B0-46AA-913D-C07EFA0B805E}" srcOrd="4" destOrd="0" parTransId="{25651E8F-3FD8-437D-BA8B-92B84B96D7CC}" sibTransId="{CB09A5EA-C63F-4CF4-A321-84B28B50DA3E}"/>
    <dgm:cxn modelId="{9354C877-4EFA-4DDC-B232-649CD58D4E94}" type="presParOf" srcId="{8B016F44-7656-4090-9726-836FA589BECD}" destId="{A7C224AC-7661-4909-BEED-3CFF379D8A79}" srcOrd="0" destOrd="0" presId="urn:microsoft.com/office/officeart/2005/8/layout/default"/>
    <dgm:cxn modelId="{3C7618BC-3DA6-43C0-9137-75ACFFAED758}" type="presParOf" srcId="{8B016F44-7656-4090-9726-836FA589BECD}" destId="{697EEAF0-0BB6-446F-8619-B963ADB17CF0}" srcOrd="1" destOrd="0" presId="urn:microsoft.com/office/officeart/2005/8/layout/default"/>
    <dgm:cxn modelId="{95A83635-97D4-44C4-8645-8C148DBD60A5}" type="presParOf" srcId="{8B016F44-7656-4090-9726-836FA589BECD}" destId="{9A01BAC3-71D0-4B51-BA5D-25CBD7A47BB1}" srcOrd="2" destOrd="0" presId="urn:microsoft.com/office/officeart/2005/8/layout/default"/>
    <dgm:cxn modelId="{B0660FB7-8DDE-4006-A964-23A6F21C9FDB}" type="presParOf" srcId="{8B016F44-7656-4090-9726-836FA589BECD}" destId="{4BA853B5-3808-4F86-8118-CD4339E476B0}" srcOrd="3" destOrd="0" presId="urn:microsoft.com/office/officeart/2005/8/layout/default"/>
    <dgm:cxn modelId="{A5168909-0FFF-4161-882A-9194980400A0}" type="presParOf" srcId="{8B016F44-7656-4090-9726-836FA589BECD}" destId="{D5C83326-150F-4DDA-A0E4-7754AC90F6A0}" srcOrd="4" destOrd="0" presId="urn:microsoft.com/office/officeart/2005/8/layout/default"/>
    <dgm:cxn modelId="{A3FDB06F-D868-4C2B-9478-CF03180BE88B}" type="presParOf" srcId="{8B016F44-7656-4090-9726-836FA589BECD}" destId="{346CAEFC-4091-4C5C-97C7-A768E91C6D7D}" srcOrd="5" destOrd="0" presId="urn:microsoft.com/office/officeart/2005/8/layout/default"/>
    <dgm:cxn modelId="{FD4C886B-C681-4427-8DEA-219E85756DF8}" type="presParOf" srcId="{8B016F44-7656-4090-9726-836FA589BECD}" destId="{54047524-8846-4F7F-99C2-E9AEBF158BF7}" srcOrd="6" destOrd="0" presId="urn:microsoft.com/office/officeart/2005/8/layout/default"/>
    <dgm:cxn modelId="{D42F628E-A244-4B55-BCA2-9383C043F059}" type="presParOf" srcId="{8B016F44-7656-4090-9726-836FA589BECD}" destId="{5AD28319-F771-435A-B8C1-0D3068E0024B}" srcOrd="7" destOrd="0" presId="urn:microsoft.com/office/officeart/2005/8/layout/default"/>
    <dgm:cxn modelId="{2CE72A5A-D630-42F5-A850-50DA529473B6}" type="presParOf" srcId="{8B016F44-7656-4090-9726-836FA589BECD}" destId="{B16616B5-2CA9-42D9-B232-626BFEE68AEB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746BF8D-AFF6-4828-B094-B16226D3E4F2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6FE6EF3-1993-4692-AB0C-907A3780DD8F}">
      <dgm:prSet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Increasing awareness of schizophrenia
Reducing stigma</a:t>
          </a:r>
        </a:p>
      </dgm:t>
    </dgm:pt>
    <dgm:pt modelId="{7A4FCF30-12E9-4EC7-8339-28450D2CA448}" type="parTrans" cxnId="{6E5DC65B-1DCF-4A20-9AEA-AE6BD00DE251}">
      <dgm:prSet/>
      <dgm:spPr/>
      <dgm:t>
        <a:bodyPr/>
        <a:lstStyle/>
        <a:p>
          <a:endParaRPr lang="en-US"/>
        </a:p>
      </dgm:t>
    </dgm:pt>
    <dgm:pt modelId="{D7686260-1CFD-49F9-BBD4-3D7BA41F6D13}" type="sibTrans" cxnId="{6E5DC65B-1DCF-4A20-9AEA-AE6BD00DE251}">
      <dgm:prSet/>
      <dgm:spPr/>
      <dgm:t>
        <a:bodyPr/>
        <a:lstStyle/>
        <a:p>
          <a:endParaRPr lang="en-US"/>
        </a:p>
      </dgm:t>
    </dgm:pt>
    <dgm:pt modelId="{34421ABC-ECC7-4D61-9276-B09F43E542AC}">
      <dgm:prSet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Avoiding provoking behaviors</a:t>
          </a:r>
        </a:p>
      </dgm:t>
    </dgm:pt>
    <dgm:pt modelId="{9E0B83BB-9BC7-4B59-85BA-E13C12FC6490}" type="parTrans" cxnId="{78A11537-B808-41FE-9A38-B2AB0188915B}">
      <dgm:prSet/>
      <dgm:spPr/>
      <dgm:t>
        <a:bodyPr/>
        <a:lstStyle/>
        <a:p>
          <a:endParaRPr lang="en-US"/>
        </a:p>
      </dgm:t>
    </dgm:pt>
    <dgm:pt modelId="{C3533E44-F2F9-4E0A-AB87-195239DB5E09}" type="sibTrans" cxnId="{78A11537-B808-41FE-9A38-B2AB0188915B}">
      <dgm:prSet/>
      <dgm:spPr/>
      <dgm:t>
        <a:bodyPr/>
        <a:lstStyle/>
        <a:p>
          <a:endParaRPr lang="en-US"/>
        </a:p>
      </dgm:t>
    </dgm:pt>
    <dgm:pt modelId="{84BAE762-A049-4983-995F-73BC81E68085}">
      <dgm:prSet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Rehabilitation</a:t>
          </a:r>
        </a:p>
      </dgm:t>
    </dgm:pt>
    <dgm:pt modelId="{53F2749B-6998-444D-B8C6-24D5753AEE19}" type="parTrans" cxnId="{0120793C-D07D-4A04-8B46-E67189FDFF36}">
      <dgm:prSet/>
      <dgm:spPr/>
      <dgm:t>
        <a:bodyPr/>
        <a:lstStyle/>
        <a:p>
          <a:endParaRPr lang="en-US"/>
        </a:p>
      </dgm:t>
    </dgm:pt>
    <dgm:pt modelId="{C3CD14A0-1A40-4753-A418-7976B2166B62}" type="sibTrans" cxnId="{0120793C-D07D-4A04-8B46-E67189FDFF36}">
      <dgm:prSet/>
      <dgm:spPr/>
      <dgm:t>
        <a:bodyPr/>
        <a:lstStyle/>
        <a:p>
          <a:endParaRPr lang="en-US"/>
        </a:p>
      </dgm:t>
    </dgm:pt>
    <dgm:pt modelId="{118DE5D6-0A87-447E-AD43-447C83F65030}">
      <dgm:prSet/>
      <dgm:spPr/>
      <dgm:t>
        <a:bodyPr/>
        <a:lstStyle/>
        <a:p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Community Care - care in the community</a:t>
          </a:r>
        </a:p>
      </dgm:t>
    </dgm:pt>
    <dgm:pt modelId="{C7E8F7A4-8070-4B9D-B713-F0009EEB53FE}" type="parTrans" cxnId="{F79D77DE-9AE6-4CBE-A96E-2862B4DCD4D0}">
      <dgm:prSet/>
      <dgm:spPr/>
      <dgm:t>
        <a:bodyPr/>
        <a:lstStyle/>
        <a:p>
          <a:endParaRPr lang="en-US"/>
        </a:p>
      </dgm:t>
    </dgm:pt>
    <dgm:pt modelId="{6D43A7BC-E797-43F5-9FF3-0D7ABE3F1399}" type="sibTrans" cxnId="{F79D77DE-9AE6-4CBE-A96E-2862B4DCD4D0}">
      <dgm:prSet/>
      <dgm:spPr/>
      <dgm:t>
        <a:bodyPr/>
        <a:lstStyle/>
        <a:p>
          <a:endParaRPr lang="en-US"/>
        </a:p>
      </dgm:t>
    </dgm:pt>
    <dgm:pt modelId="{96949FB1-D9C9-4182-8F5A-3B7A310C9955}" type="pres">
      <dgm:prSet presAssocID="{4746BF8D-AFF6-4828-B094-B16226D3E4F2}" presName="outerComposite" presStyleCnt="0">
        <dgm:presLayoutVars>
          <dgm:chMax val="5"/>
          <dgm:dir/>
          <dgm:resizeHandles val="exact"/>
        </dgm:presLayoutVars>
      </dgm:prSet>
      <dgm:spPr/>
    </dgm:pt>
    <dgm:pt modelId="{F84C9E2B-21A9-4D10-BAE3-60CF666A8611}" type="pres">
      <dgm:prSet presAssocID="{4746BF8D-AFF6-4828-B094-B16226D3E4F2}" presName="dummyMaxCanvas" presStyleCnt="0">
        <dgm:presLayoutVars/>
      </dgm:prSet>
      <dgm:spPr/>
    </dgm:pt>
    <dgm:pt modelId="{06EC411C-A94E-4A55-971D-15B28BA68F1D}" type="pres">
      <dgm:prSet presAssocID="{4746BF8D-AFF6-4828-B094-B16226D3E4F2}" presName="FourNodes_1" presStyleLbl="node1" presStyleIdx="0" presStyleCnt="4">
        <dgm:presLayoutVars>
          <dgm:bulletEnabled val="1"/>
        </dgm:presLayoutVars>
      </dgm:prSet>
      <dgm:spPr/>
    </dgm:pt>
    <dgm:pt modelId="{92729C93-EC06-4780-A35F-55C2AAB65129}" type="pres">
      <dgm:prSet presAssocID="{4746BF8D-AFF6-4828-B094-B16226D3E4F2}" presName="FourNodes_2" presStyleLbl="node1" presStyleIdx="1" presStyleCnt="4">
        <dgm:presLayoutVars>
          <dgm:bulletEnabled val="1"/>
        </dgm:presLayoutVars>
      </dgm:prSet>
      <dgm:spPr/>
    </dgm:pt>
    <dgm:pt modelId="{DB311127-033B-4DBA-9B78-1241077B5BC4}" type="pres">
      <dgm:prSet presAssocID="{4746BF8D-AFF6-4828-B094-B16226D3E4F2}" presName="FourNodes_3" presStyleLbl="node1" presStyleIdx="2" presStyleCnt="4">
        <dgm:presLayoutVars>
          <dgm:bulletEnabled val="1"/>
        </dgm:presLayoutVars>
      </dgm:prSet>
      <dgm:spPr/>
    </dgm:pt>
    <dgm:pt modelId="{B48E9818-6951-4B58-B750-0CD508711BB4}" type="pres">
      <dgm:prSet presAssocID="{4746BF8D-AFF6-4828-B094-B16226D3E4F2}" presName="FourNodes_4" presStyleLbl="node1" presStyleIdx="3" presStyleCnt="4">
        <dgm:presLayoutVars>
          <dgm:bulletEnabled val="1"/>
        </dgm:presLayoutVars>
      </dgm:prSet>
      <dgm:spPr/>
    </dgm:pt>
    <dgm:pt modelId="{D45464BE-1999-4A32-B7ED-590A5B7E441C}" type="pres">
      <dgm:prSet presAssocID="{4746BF8D-AFF6-4828-B094-B16226D3E4F2}" presName="FourConn_1-2" presStyleLbl="fgAccFollowNode1" presStyleIdx="0" presStyleCnt="3">
        <dgm:presLayoutVars>
          <dgm:bulletEnabled val="1"/>
        </dgm:presLayoutVars>
      </dgm:prSet>
      <dgm:spPr/>
    </dgm:pt>
    <dgm:pt modelId="{CCC83D15-91F9-4F87-8055-7BB4A1138E2D}" type="pres">
      <dgm:prSet presAssocID="{4746BF8D-AFF6-4828-B094-B16226D3E4F2}" presName="FourConn_2-3" presStyleLbl="fgAccFollowNode1" presStyleIdx="1" presStyleCnt="3">
        <dgm:presLayoutVars>
          <dgm:bulletEnabled val="1"/>
        </dgm:presLayoutVars>
      </dgm:prSet>
      <dgm:spPr/>
    </dgm:pt>
    <dgm:pt modelId="{0949874B-3D6C-4F24-9C5E-CA297653C4B4}" type="pres">
      <dgm:prSet presAssocID="{4746BF8D-AFF6-4828-B094-B16226D3E4F2}" presName="FourConn_3-4" presStyleLbl="fgAccFollowNode1" presStyleIdx="2" presStyleCnt="3">
        <dgm:presLayoutVars>
          <dgm:bulletEnabled val="1"/>
        </dgm:presLayoutVars>
      </dgm:prSet>
      <dgm:spPr/>
    </dgm:pt>
    <dgm:pt modelId="{CDAF2B0F-1EC8-4AF6-851D-B6A5661927F6}" type="pres">
      <dgm:prSet presAssocID="{4746BF8D-AFF6-4828-B094-B16226D3E4F2}" presName="FourNodes_1_text" presStyleLbl="node1" presStyleIdx="3" presStyleCnt="4">
        <dgm:presLayoutVars>
          <dgm:bulletEnabled val="1"/>
        </dgm:presLayoutVars>
      </dgm:prSet>
      <dgm:spPr/>
    </dgm:pt>
    <dgm:pt modelId="{2114634C-845F-4FFA-8EB4-69ADF67C0634}" type="pres">
      <dgm:prSet presAssocID="{4746BF8D-AFF6-4828-B094-B16226D3E4F2}" presName="FourNodes_2_text" presStyleLbl="node1" presStyleIdx="3" presStyleCnt="4">
        <dgm:presLayoutVars>
          <dgm:bulletEnabled val="1"/>
        </dgm:presLayoutVars>
      </dgm:prSet>
      <dgm:spPr/>
    </dgm:pt>
    <dgm:pt modelId="{AA0331B2-76F2-4565-BF36-8244BC27D2D6}" type="pres">
      <dgm:prSet presAssocID="{4746BF8D-AFF6-4828-B094-B16226D3E4F2}" presName="FourNodes_3_text" presStyleLbl="node1" presStyleIdx="3" presStyleCnt="4">
        <dgm:presLayoutVars>
          <dgm:bulletEnabled val="1"/>
        </dgm:presLayoutVars>
      </dgm:prSet>
      <dgm:spPr/>
    </dgm:pt>
    <dgm:pt modelId="{F55F2C2C-2DE5-449C-BD1C-7357E4F20DA4}" type="pres">
      <dgm:prSet presAssocID="{4746BF8D-AFF6-4828-B094-B16226D3E4F2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EC18750A-BF6C-4CAD-A442-5A9231E97EEA}" type="presOf" srcId="{C3533E44-F2F9-4E0A-AB87-195239DB5E09}" destId="{CCC83D15-91F9-4F87-8055-7BB4A1138E2D}" srcOrd="0" destOrd="0" presId="urn:microsoft.com/office/officeart/2005/8/layout/vProcess5"/>
    <dgm:cxn modelId="{C884D00F-9E2E-421E-AEB5-AD4853F4AD16}" type="presOf" srcId="{118DE5D6-0A87-447E-AD43-447C83F65030}" destId="{B48E9818-6951-4B58-B750-0CD508711BB4}" srcOrd="0" destOrd="0" presId="urn:microsoft.com/office/officeart/2005/8/layout/vProcess5"/>
    <dgm:cxn modelId="{2E2A1F34-3114-4FEA-85C1-455DE0F58327}" type="presOf" srcId="{C3CD14A0-1A40-4753-A418-7976B2166B62}" destId="{0949874B-3D6C-4F24-9C5E-CA297653C4B4}" srcOrd="0" destOrd="0" presId="urn:microsoft.com/office/officeart/2005/8/layout/vProcess5"/>
    <dgm:cxn modelId="{78A11537-B808-41FE-9A38-B2AB0188915B}" srcId="{4746BF8D-AFF6-4828-B094-B16226D3E4F2}" destId="{34421ABC-ECC7-4D61-9276-B09F43E542AC}" srcOrd="1" destOrd="0" parTransId="{9E0B83BB-9BC7-4B59-85BA-E13C12FC6490}" sibTransId="{C3533E44-F2F9-4E0A-AB87-195239DB5E09}"/>
    <dgm:cxn modelId="{0120793C-D07D-4A04-8B46-E67189FDFF36}" srcId="{4746BF8D-AFF6-4828-B094-B16226D3E4F2}" destId="{84BAE762-A049-4983-995F-73BC81E68085}" srcOrd="2" destOrd="0" parTransId="{53F2749B-6998-444D-B8C6-24D5753AEE19}" sibTransId="{C3CD14A0-1A40-4753-A418-7976B2166B62}"/>
    <dgm:cxn modelId="{91F08B3E-EEC3-4BBB-99A4-1D5D5E68316B}" type="presOf" srcId="{84BAE762-A049-4983-995F-73BC81E68085}" destId="{AA0331B2-76F2-4565-BF36-8244BC27D2D6}" srcOrd="1" destOrd="0" presId="urn:microsoft.com/office/officeart/2005/8/layout/vProcess5"/>
    <dgm:cxn modelId="{6E5DC65B-1DCF-4A20-9AEA-AE6BD00DE251}" srcId="{4746BF8D-AFF6-4828-B094-B16226D3E4F2}" destId="{26FE6EF3-1993-4692-AB0C-907A3780DD8F}" srcOrd="0" destOrd="0" parTransId="{7A4FCF30-12E9-4EC7-8339-28450D2CA448}" sibTransId="{D7686260-1CFD-49F9-BBD4-3D7BA41F6D13}"/>
    <dgm:cxn modelId="{E7593C4E-2368-44ED-9A2B-568B4EE33D03}" type="presOf" srcId="{118DE5D6-0A87-447E-AD43-447C83F65030}" destId="{F55F2C2C-2DE5-449C-BD1C-7357E4F20DA4}" srcOrd="1" destOrd="0" presId="urn:microsoft.com/office/officeart/2005/8/layout/vProcess5"/>
    <dgm:cxn modelId="{9662D57B-3709-4477-88F6-20BB7350F89B}" type="presOf" srcId="{34421ABC-ECC7-4D61-9276-B09F43E542AC}" destId="{2114634C-845F-4FFA-8EB4-69ADF67C0634}" srcOrd="1" destOrd="0" presId="urn:microsoft.com/office/officeart/2005/8/layout/vProcess5"/>
    <dgm:cxn modelId="{1C0221A2-F903-4485-BC57-32D373BBC5AE}" type="presOf" srcId="{84BAE762-A049-4983-995F-73BC81E68085}" destId="{DB311127-033B-4DBA-9B78-1241077B5BC4}" srcOrd="0" destOrd="0" presId="urn:microsoft.com/office/officeart/2005/8/layout/vProcess5"/>
    <dgm:cxn modelId="{81F086B4-7989-49CC-9E79-B413EC24AB38}" type="presOf" srcId="{D7686260-1CFD-49F9-BBD4-3D7BA41F6D13}" destId="{D45464BE-1999-4A32-B7ED-590A5B7E441C}" srcOrd="0" destOrd="0" presId="urn:microsoft.com/office/officeart/2005/8/layout/vProcess5"/>
    <dgm:cxn modelId="{CEFB10B5-A53F-49B1-AF12-BB27149A708C}" type="presOf" srcId="{26FE6EF3-1993-4692-AB0C-907A3780DD8F}" destId="{CDAF2B0F-1EC8-4AF6-851D-B6A5661927F6}" srcOrd="1" destOrd="0" presId="urn:microsoft.com/office/officeart/2005/8/layout/vProcess5"/>
    <dgm:cxn modelId="{FEDB1DD8-5674-4E43-92A6-1BE424EFBCCF}" type="presOf" srcId="{34421ABC-ECC7-4D61-9276-B09F43E542AC}" destId="{92729C93-EC06-4780-A35F-55C2AAB65129}" srcOrd="0" destOrd="0" presId="urn:microsoft.com/office/officeart/2005/8/layout/vProcess5"/>
    <dgm:cxn modelId="{F79D77DE-9AE6-4CBE-A96E-2862B4DCD4D0}" srcId="{4746BF8D-AFF6-4828-B094-B16226D3E4F2}" destId="{118DE5D6-0A87-447E-AD43-447C83F65030}" srcOrd="3" destOrd="0" parTransId="{C7E8F7A4-8070-4B9D-B713-F0009EEB53FE}" sibTransId="{6D43A7BC-E797-43F5-9FF3-0D7ABE3F1399}"/>
    <dgm:cxn modelId="{4DF12BEE-E758-4136-BEE6-7557D166FE00}" type="presOf" srcId="{4746BF8D-AFF6-4828-B094-B16226D3E4F2}" destId="{96949FB1-D9C9-4182-8F5A-3B7A310C9955}" srcOrd="0" destOrd="0" presId="urn:microsoft.com/office/officeart/2005/8/layout/vProcess5"/>
    <dgm:cxn modelId="{742A24F2-8696-44EE-927C-D53FEDD6C693}" type="presOf" srcId="{26FE6EF3-1993-4692-AB0C-907A3780DD8F}" destId="{06EC411C-A94E-4A55-971D-15B28BA68F1D}" srcOrd="0" destOrd="0" presId="urn:microsoft.com/office/officeart/2005/8/layout/vProcess5"/>
    <dgm:cxn modelId="{540C4EB5-45B6-4559-8926-E062AC3C3068}" type="presParOf" srcId="{96949FB1-D9C9-4182-8F5A-3B7A310C9955}" destId="{F84C9E2B-21A9-4D10-BAE3-60CF666A8611}" srcOrd="0" destOrd="0" presId="urn:microsoft.com/office/officeart/2005/8/layout/vProcess5"/>
    <dgm:cxn modelId="{0CCBEA1B-B002-4906-8613-1B2CB3490BFB}" type="presParOf" srcId="{96949FB1-D9C9-4182-8F5A-3B7A310C9955}" destId="{06EC411C-A94E-4A55-971D-15B28BA68F1D}" srcOrd="1" destOrd="0" presId="urn:microsoft.com/office/officeart/2005/8/layout/vProcess5"/>
    <dgm:cxn modelId="{EC7934F8-2882-4C89-8930-68B950B9922F}" type="presParOf" srcId="{96949FB1-D9C9-4182-8F5A-3B7A310C9955}" destId="{92729C93-EC06-4780-A35F-55C2AAB65129}" srcOrd="2" destOrd="0" presId="urn:microsoft.com/office/officeart/2005/8/layout/vProcess5"/>
    <dgm:cxn modelId="{ABF0A818-0598-408C-964A-4D9A43E81D55}" type="presParOf" srcId="{96949FB1-D9C9-4182-8F5A-3B7A310C9955}" destId="{DB311127-033B-4DBA-9B78-1241077B5BC4}" srcOrd="3" destOrd="0" presId="urn:microsoft.com/office/officeart/2005/8/layout/vProcess5"/>
    <dgm:cxn modelId="{BBB08D21-22A1-4AB9-AA31-810E4E3F25FB}" type="presParOf" srcId="{96949FB1-D9C9-4182-8F5A-3B7A310C9955}" destId="{B48E9818-6951-4B58-B750-0CD508711BB4}" srcOrd="4" destOrd="0" presId="urn:microsoft.com/office/officeart/2005/8/layout/vProcess5"/>
    <dgm:cxn modelId="{D4B022E1-6318-4F9C-9A97-73CC61079DBE}" type="presParOf" srcId="{96949FB1-D9C9-4182-8F5A-3B7A310C9955}" destId="{D45464BE-1999-4A32-B7ED-590A5B7E441C}" srcOrd="5" destOrd="0" presId="urn:microsoft.com/office/officeart/2005/8/layout/vProcess5"/>
    <dgm:cxn modelId="{F78B5F3D-CD87-43C0-9B3F-60A0607E953E}" type="presParOf" srcId="{96949FB1-D9C9-4182-8F5A-3B7A310C9955}" destId="{CCC83D15-91F9-4F87-8055-7BB4A1138E2D}" srcOrd="6" destOrd="0" presId="urn:microsoft.com/office/officeart/2005/8/layout/vProcess5"/>
    <dgm:cxn modelId="{27563EA4-9B4E-4EE5-A640-D59D057F655C}" type="presParOf" srcId="{96949FB1-D9C9-4182-8F5A-3B7A310C9955}" destId="{0949874B-3D6C-4F24-9C5E-CA297653C4B4}" srcOrd="7" destOrd="0" presId="urn:microsoft.com/office/officeart/2005/8/layout/vProcess5"/>
    <dgm:cxn modelId="{2B1C7288-B248-41DD-A6C2-108B670A412C}" type="presParOf" srcId="{96949FB1-D9C9-4182-8F5A-3B7A310C9955}" destId="{CDAF2B0F-1EC8-4AF6-851D-B6A5661927F6}" srcOrd="8" destOrd="0" presId="urn:microsoft.com/office/officeart/2005/8/layout/vProcess5"/>
    <dgm:cxn modelId="{AEF9BF19-10BC-4F08-86E8-11CDC0D68F7A}" type="presParOf" srcId="{96949FB1-D9C9-4182-8F5A-3B7A310C9955}" destId="{2114634C-845F-4FFA-8EB4-69ADF67C0634}" srcOrd="9" destOrd="0" presId="urn:microsoft.com/office/officeart/2005/8/layout/vProcess5"/>
    <dgm:cxn modelId="{23B58681-425D-4DE1-8B9D-9EA3C18E410E}" type="presParOf" srcId="{96949FB1-D9C9-4182-8F5A-3B7A310C9955}" destId="{AA0331B2-76F2-4565-BF36-8244BC27D2D6}" srcOrd="10" destOrd="0" presId="urn:microsoft.com/office/officeart/2005/8/layout/vProcess5"/>
    <dgm:cxn modelId="{818F4314-9A23-4D07-AE0D-07295A3BC4A8}" type="presParOf" srcId="{96949FB1-D9C9-4182-8F5A-3B7A310C9955}" destId="{F55F2C2C-2DE5-449C-BD1C-7357E4F20DA4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25EC4A-439A-4B30-B85E-427F23D0A375}">
      <dsp:nvSpPr>
        <dsp:cNvPr id="0" name=""/>
        <dsp:cNvSpPr/>
      </dsp:nvSpPr>
      <dsp:spPr>
        <a:xfrm>
          <a:off x="0" y="2703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EA0BA7-7869-43EC-8335-4FEFFDC93A73}">
      <dsp:nvSpPr>
        <dsp:cNvPr id="0" name=""/>
        <dsp:cNvSpPr/>
      </dsp:nvSpPr>
      <dsp:spPr>
        <a:xfrm>
          <a:off x="0" y="2703"/>
          <a:ext cx="6900512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marL="0" lvl="0" indent="0" algn="l" defTabSz="17780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Prodromal phase</a:t>
          </a:r>
        </a:p>
      </dsp:txBody>
      <dsp:txXfrm>
        <a:off x="0" y="2703"/>
        <a:ext cx="6900512" cy="1843578"/>
      </dsp:txXfrm>
    </dsp:sp>
    <dsp:sp modelId="{97246F6B-BF8D-448E-BC99-E32A6B58C02D}">
      <dsp:nvSpPr>
        <dsp:cNvPr id="0" name=""/>
        <dsp:cNvSpPr/>
      </dsp:nvSpPr>
      <dsp:spPr>
        <a:xfrm>
          <a:off x="0" y="1846281"/>
          <a:ext cx="690051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03E388-7127-4EFF-9E7B-8D03BF2EE7EE}">
      <dsp:nvSpPr>
        <dsp:cNvPr id="0" name=""/>
        <dsp:cNvSpPr/>
      </dsp:nvSpPr>
      <dsp:spPr>
        <a:xfrm>
          <a:off x="0" y="1846281"/>
          <a:ext cx="6900512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marL="0" lvl="0" indent="0" algn="l" defTabSz="17780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Acute phase</a:t>
          </a:r>
        </a:p>
      </dsp:txBody>
      <dsp:txXfrm>
        <a:off x="0" y="1846281"/>
        <a:ext cx="6900512" cy="1843578"/>
      </dsp:txXfrm>
    </dsp:sp>
    <dsp:sp modelId="{57AEBDDC-57D7-45E8-8388-C465CA9A929C}">
      <dsp:nvSpPr>
        <dsp:cNvPr id="0" name=""/>
        <dsp:cNvSpPr/>
      </dsp:nvSpPr>
      <dsp:spPr>
        <a:xfrm>
          <a:off x="0" y="3689859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A3F807-1DD4-4AC3-BC37-1FFC330868E4}">
      <dsp:nvSpPr>
        <dsp:cNvPr id="0" name=""/>
        <dsp:cNvSpPr/>
      </dsp:nvSpPr>
      <dsp:spPr>
        <a:xfrm>
          <a:off x="0" y="3689859"/>
          <a:ext cx="6900512" cy="18435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t" anchorCtr="0">
          <a:noAutofit/>
        </a:bodyPr>
        <a:lstStyle/>
        <a:p>
          <a:pPr marL="0" lvl="0" indent="0" algn="l" defTabSz="17780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Chronic (residual) phase</a:t>
          </a:r>
        </a:p>
      </dsp:txBody>
      <dsp:txXfrm>
        <a:off x="0" y="3689859"/>
        <a:ext cx="6900512" cy="18435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B10339-6054-4CE7-A027-4579187CC488}">
      <dsp:nvSpPr>
        <dsp:cNvPr id="0" name=""/>
        <dsp:cNvSpPr/>
      </dsp:nvSpPr>
      <dsp:spPr>
        <a:xfrm>
          <a:off x="0" y="1015"/>
          <a:ext cx="4061656" cy="104739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spc="-5" dirty="0">
              <a:latin typeface="Times New Roman" panose="02020603050405020304" pitchFamily="18" charset="0"/>
              <a:cs typeface="Times New Roman" panose="02020603050405020304" pitchFamily="18" charset="0"/>
            </a:rPr>
            <a:t>Initial titration</a:t>
          </a:r>
          <a:endParaRPr 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677" y="31692"/>
        <a:ext cx="2842935" cy="986037"/>
      </dsp:txXfrm>
    </dsp:sp>
    <dsp:sp modelId="{43010AEA-2FCC-4225-810C-3C2D9570CBAC}">
      <dsp:nvSpPr>
        <dsp:cNvPr id="0" name=""/>
        <dsp:cNvSpPr/>
      </dsp:nvSpPr>
      <dsp:spPr>
        <a:xfrm>
          <a:off x="297638" y="1248457"/>
          <a:ext cx="4061656" cy="104739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Control of acute psychotic symptoms</a:t>
          </a:r>
          <a:endParaRPr lang="en-US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8315" y="1279134"/>
        <a:ext cx="2979334" cy="986037"/>
      </dsp:txXfrm>
    </dsp:sp>
    <dsp:sp modelId="{314BABC4-F490-488D-8CB7-3373EC5EFB91}">
      <dsp:nvSpPr>
        <dsp:cNvPr id="0" name=""/>
        <dsp:cNvSpPr/>
      </dsp:nvSpPr>
      <dsp:spPr>
        <a:xfrm>
          <a:off x="644950" y="2420005"/>
          <a:ext cx="4061656" cy="104739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2100" kern="1200" dirty="0" err="1"/>
            <a:t>Therapy-resistant</a:t>
          </a:r>
          <a:r>
            <a:rPr lang="sr-Latn-RS" sz="2100" kern="1200" dirty="0"/>
            <a:t> </a:t>
          </a:r>
          <a:r>
            <a:rPr lang="sr-Latn-RS" sz="2100" kern="1200" dirty="0" err="1"/>
            <a:t>schizophrenia</a:t>
          </a:r>
          <a:r>
            <a:rPr lang="sr-Latn-RS" sz="2100" kern="1200" dirty="0"/>
            <a:t> - </a:t>
          </a:r>
          <a:r>
            <a:rPr lang="sr-Latn-RS" sz="2100" kern="1200" dirty="0" err="1"/>
            <a:t>Clozapine</a:t>
          </a:r>
          <a:endParaRPr lang="en-US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75627" y="2450682"/>
        <a:ext cx="2984411" cy="986037"/>
      </dsp:txXfrm>
    </dsp:sp>
    <dsp:sp modelId="{8DC1BFFF-A690-45D5-8A27-9AF143A4F408}">
      <dsp:nvSpPr>
        <dsp:cNvPr id="0" name=""/>
        <dsp:cNvSpPr/>
      </dsp:nvSpPr>
      <dsp:spPr>
        <a:xfrm>
          <a:off x="1015414" y="3713479"/>
          <a:ext cx="4061656" cy="104739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Therapy in the chronic phase</a:t>
          </a:r>
          <a:endParaRPr lang="en-US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46091" y="3744156"/>
        <a:ext cx="2979334" cy="986037"/>
      </dsp:txXfrm>
    </dsp:sp>
    <dsp:sp modelId="{F658E096-5ADA-498D-AE7E-C64735994E18}">
      <dsp:nvSpPr>
        <dsp:cNvPr id="0" name=""/>
        <dsp:cNvSpPr/>
      </dsp:nvSpPr>
      <dsp:spPr>
        <a:xfrm>
          <a:off x="3380852" y="802206"/>
          <a:ext cx="680804" cy="680804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3534033" y="802206"/>
        <a:ext cx="374442" cy="512305"/>
      </dsp:txXfrm>
    </dsp:sp>
    <dsp:sp modelId="{CDCF0265-885C-414D-AC57-F84C30BB6C6E}">
      <dsp:nvSpPr>
        <dsp:cNvPr id="0" name=""/>
        <dsp:cNvSpPr/>
      </dsp:nvSpPr>
      <dsp:spPr>
        <a:xfrm>
          <a:off x="3721016" y="2040033"/>
          <a:ext cx="680804" cy="680804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3874197" y="2040033"/>
        <a:ext cx="374442" cy="512305"/>
      </dsp:txXfrm>
    </dsp:sp>
    <dsp:sp modelId="{7B537C00-2DE8-4502-8BF5-9F614052B73B}">
      <dsp:nvSpPr>
        <dsp:cNvPr id="0" name=""/>
        <dsp:cNvSpPr/>
      </dsp:nvSpPr>
      <dsp:spPr>
        <a:xfrm>
          <a:off x="4056102" y="3277859"/>
          <a:ext cx="680804" cy="680804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4209283" y="3277859"/>
        <a:ext cx="374442" cy="5123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C224AC-7661-4909-BEED-3CFF379D8A79}">
      <dsp:nvSpPr>
        <dsp:cNvPr id="0" name=""/>
        <dsp:cNvSpPr/>
      </dsp:nvSpPr>
      <dsp:spPr>
        <a:xfrm>
          <a:off x="526694" y="1603"/>
          <a:ext cx="2338598" cy="140315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18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fluphenazine</a:t>
          </a:r>
          <a:r>
            <a:rPr lang="sr-Latn-R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sr-Latn-RS" sz="18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decanoate</a:t>
          </a:r>
          <a:endParaRPr lang="sr-Latn-R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25mg im 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6694" y="1603"/>
        <a:ext cx="2338598" cy="1403158"/>
      </dsp:txXfrm>
    </dsp:sp>
    <dsp:sp modelId="{9A01BAC3-71D0-4B51-BA5D-25CBD7A47BB1}">
      <dsp:nvSpPr>
        <dsp:cNvPr id="0" name=""/>
        <dsp:cNvSpPr/>
      </dsp:nvSpPr>
      <dsp:spPr>
        <a:xfrm>
          <a:off x="3151092" y="13039"/>
          <a:ext cx="2338598" cy="1403158"/>
        </a:xfrm>
        <a:prstGeom prst="rect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18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Haloperidol</a:t>
          </a:r>
          <a:r>
            <a:rPr lang="sr-Latn-R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sr-Latn-RS" sz="18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decanoate</a:t>
          </a:r>
          <a:r>
            <a:rPr lang="sr-Latn-RS" sz="1600" kern="1200" dirty="0"/>
            <a:t>	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50mg im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51092" y="13039"/>
        <a:ext cx="2338598" cy="1403158"/>
      </dsp:txXfrm>
    </dsp:sp>
    <dsp:sp modelId="{D5C83326-150F-4DDA-A0E4-7754AC90F6A0}">
      <dsp:nvSpPr>
        <dsp:cNvPr id="0" name=""/>
        <dsp:cNvSpPr/>
      </dsp:nvSpPr>
      <dsp:spPr>
        <a:xfrm>
          <a:off x="526694" y="1638622"/>
          <a:ext cx="2338598" cy="1403158"/>
        </a:xfrm>
        <a:prstGeom prst="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Rispolept Consta® (</a:t>
          </a:r>
          <a:r>
            <a:rPr lang="sr-Latn-RS" sz="21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risperidone</a:t>
          </a:r>
          <a:r>
            <a:rPr lang="sr-Latn-R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r>
            <a:rPr lang="en-U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25mg, 37,5mg, 50mg im</a:t>
          </a:r>
          <a:endParaRPr lang="en-US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6694" y="1638622"/>
        <a:ext cx="2338598" cy="1403158"/>
      </dsp:txXfrm>
    </dsp:sp>
    <dsp:sp modelId="{54047524-8846-4F7F-99C2-E9AEBF158BF7}">
      <dsp:nvSpPr>
        <dsp:cNvPr id="0" name=""/>
        <dsp:cNvSpPr/>
      </dsp:nvSpPr>
      <dsp:spPr>
        <a:xfrm>
          <a:off x="3099152" y="1638622"/>
          <a:ext cx="2338598" cy="1403158"/>
        </a:xfrm>
        <a:prstGeom prst="rect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Xeplion®  (</a:t>
          </a:r>
          <a:r>
            <a:rPr lang="sr-Latn-RS" sz="21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paliperidone</a:t>
          </a:r>
          <a:r>
            <a:rPr lang="sr-Latn-R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	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21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50mg, 75mg, 100mg, 150mg im</a:t>
          </a:r>
          <a:endParaRPr lang="en-US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99152" y="1638622"/>
        <a:ext cx="2338598" cy="1403158"/>
      </dsp:txXfrm>
    </dsp:sp>
    <dsp:sp modelId="{B16616B5-2CA9-42D9-B232-626BFEE68AEB}">
      <dsp:nvSpPr>
        <dsp:cNvPr id="0" name=""/>
        <dsp:cNvSpPr/>
      </dsp:nvSpPr>
      <dsp:spPr>
        <a:xfrm>
          <a:off x="1812923" y="3275641"/>
          <a:ext cx="2338598" cy="1403158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Trevicta®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sr-Latn-R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sr-Latn-RS" sz="18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paliperidone</a:t>
          </a:r>
          <a:r>
            <a:rPr lang="sr-Latn-R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175mg, 263mg, 350mg, 525mg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sz="18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im</a:t>
          </a: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12923" y="3275641"/>
        <a:ext cx="2338598" cy="14031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EC411C-A94E-4A55-971D-15B28BA68F1D}">
      <dsp:nvSpPr>
        <dsp:cNvPr id="0" name=""/>
        <dsp:cNvSpPr/>
      </dsp:nvSpPr>
      <dsp:spPr>
        <a:xfrm>
          <a:off x="0" y="0"/>
          <a:ext cx="5094330" cy="140923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Increasing awareness of schizophrenia
Reducing stigma</a:t>
          </a:r>
        </a:p>
      </dsp:txBody>
      <dsp:txXfrm>
        <a:off x="41275" y="41275"/>
        <a:ext cx="3454575" cy="1326684"/>
      </dsp:txXfrm>
    </dsp:sp>
    <dsp:sp modelId="{92729C93-EC06-4780-A35F-55C2AAB65129}">
      <dsp:nvSpPr>
        <dsp:cNvPr id="0" name=""/>
        <dsp:cNvSpPr/>
      </dsp:nvSpPr>
      <dsp:spPr>
        <a:xfrm>
          <a:off x="426650" y="1665459"/>
          <a:ext cx="5094330" cy="1409234"/>
        </a:xfrm>
        <a:prstGeom prst="roundRect">
          <a:avLst>
            <a:gd name="adj" fmla="val 10000"/>
          </a:avLst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Avoiding provoking behaviors</a:t>
          </a:r>
        </a:p>
      </dsp:txBody>
      <dsp:txXfrm>
        <a:off x="467925" y="1706734"/>
        <a:ext cx="3669127" cy="1326684"/>
      </dsp:txXfrm>
    </dsp:sp>
    <dsp:sp modelId="{DB311127-033B-4DBA-9B78-1241077B5BC4}">
      <dsp:nvSpPr>
        <dsp:cNvPr id="0" name=""/>
        <dsp:cNvSpPr/>
      </dsp:nvSpPr>
      <dsp:spPr>
        <a:xfrm>
          <a:off x="846932" y="3330918"/>
          <a:ext cx="5094330" cy="1409234"/>
        </a:xfrm>
        <a:prstGeom prst="roundRect">
          <a:avLst>
            <a:gd name="adj" fmla="val 10000"/>
          </a:avLst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Rehabilitation</a:t>
          </a:r>
        </a:p>
      </dsp:txBody>
      <dsp:txXfrm>
        <a:off x="888207" y="3372193"/>
        <a:ext cx="3675495" cy="1326684"/>
      </dsp:txXfrm>
    </dsp:sp>
    <dsp:sp modelId="{B48E9818-6951-4B58-B750-0CD508711BB4}">
      <dsp:nvSpPr>
        <dsp:cNvPr id="0" name=""/>
        <dsp:cNvSpPr/>
      </dsp:nvSpPr>
      <dsp:spPr>
        <a:xfrm>
          <a:off x="1273582" y="4996378"/>
          <a:ext cx="5094330" cy="1409234"/>
        </a:xfrm>
        <a:prstGeom prst="roundRect">
          <a:avLst>
            <a:gd name="adj" fmla="val 1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Community Care - care in the community</a:t>
          </a:r>
        </a:p>
      </dsp:txBody>
      <dsp:txXfrm>
        <a:off x="1314857" y="5037653"/>
        <a:ext cx="3669127" cy="1326684"/>
      </dsp:txXfrm>
    </dsp:sp>
    <dsp:sp modelId="{D45464BE-1999-4A32-B7ED-590A5B7E441C}">
      <dsp:nvSpPr>
        <dsp:cNvPr id="0" name=""/>
        <dsp:cNvSpPr/>
      </dsp:nvSpPr>
      <dsp:spPr>
        <a:xfrm>
          <a:off x="4178327" y="1079345"/>
          <a:ext cx="916002" cy="91600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4384427" y="1079345"/>
        <a:ext cx="503802" cy="689292"/>
      </dsp:txXfrm>
    </dsp:sp>
    <dsp:sp modelId="{CCC83D15-91F9-4F87-8055-7BB4A1138E2D}">
      <dsp:nvSpPr>
        <dsp:cNvPr id="0" name=""/>
        <dsp:cNvSpPr/>
      </dsp:nvSpPr>
      <dsp:spPr>
        <a:xfrm>
          <a:off x="4604977" y="2744805"/>
          <a:ext cx="916002" cy="91600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424613"/>
            <a:satOff val="-37673"/>
            <a:lumOff val="-38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424613"/>
              <a:satOff val="-37673"/>
              <a:lumOff val="-3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4811077" y="2744805"/>
        <a:ext cx="503802" cy="689292"/>
      </dsp:txXfrm>
    </dsp:sp>
    <dsp:sp modelId="{0949874B-3D6C-4F24-9C5E-CA297653C4B4}">
      <dsp:nvSpPr>
        <dsp:cNvPr id="0" name=""/>
        <dsp:cNvSpPr/>
      </dsp:nvSpPr>
      <dsp:spPr>
        <a:xfrm>
          <a:off x="5025260" y="4410264"/>
          <a:ext cx="916002" cy="91600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849226"/>
            <a:satOff val="-75346"/>
            <a:lumOff val="-76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5231360" y="4410264"/>
        <a:ext cx="503802" cy="689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3728D-88A0-44FC-9262-4795A39B5041}" type="datetimeFigureOut">
              <a:rPr lang="sr-Latn-RS" smtClean="0"/>
              <a:t>11.2.2024.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612DD2-3D27-4E07-B4C9-122CDCFED305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837927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612DD2-3D27-4E07-B4C9-122CDCFED305}" type="slidenum">
              <a:rPr lang="sr-Latn-RS" smtClean="0"/>
              <a:t>7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01414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C6655-FD54-46AF-AF64-E6F03107B8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4DEBAD-1617-4BE1-B4F6-0C33517D90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51DAFC-A389-41DC-8027-30D6E5817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6466B-09CA-4FFD-AA65-D8BD7968EC5D}" type="datetimeFigureOut">
              <a:rPr lang="en-GB" smtClean="0"/>
              <a:t>11/02/2024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B2BA84-5117-4824-8EFE-5B542DF40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DB8A3D-D18F-4C69-9307-68B98EF04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A585-43E3-49CD-914B-2EB344181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386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E9D20-9C27-4036-9A4D-556DD8BC5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5754DE-EDA1-4467-B888-9D9C32D063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BD48C6-7E7F-427D-AF6C-99E655355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6466B-09CA-4FFD-AA65-D8BD7968EC5D}" type="datetimeFigureOut">
              <a:rPr lang="en-GB" smtClean="0"/>
              <a:t>11/02/2024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A07A3D-BF01-4751-809D-8D041D54F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47D3A-F842-4BE3-9DC4-A4C007FA5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A585-43E3-49CD-914B-2EB344181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876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56FAD2-C077-42D7-B473-C0B570A11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76D37C-F3A4-4397-B9F1-AC03442F13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09420E-A1CE-44D0-BE76-05723F635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6466B-09CA-4FFD-AA65-D8BD7968EC5D}" type="datetimeFigureOut">
              <a:rPr lang="en-GB" smtClean="0"/>
              <a:t>11/02/2024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1D431-9814-414C-9E04-B102686C4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368224-8BE1-4DF8-993D-089C56E86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A585-43E3-49CD-914B-2EB344181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622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EE6E7-81BB-492D-9FCD-7DD3475BE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520A7A-011B-41F6-AA3D-AD20DE29AF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0D07C-BCA9-4060-9A18-953BD9AEB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6466B-09CA-4FFD-AA65-D8BD7968EC5D}" type="datetimeFigureOut">
              <a:rPr lang="en-GB" smtClean="0"/>
              <a:t>11/02/2024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A0B162-885B-4CD7-BEFF-1F2D8D76C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866193-94BC-4539-99F3-72E302768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A585-43E3-49CD-914B-2EB344181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201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0592E-0DAB-4E5E-ACDE-C4DA0C31B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8C7D28-A73B-485E-9FAC-298A022A22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F9887B-9C15-47D0-A51E-419F1D110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6466B-09CA-4FFD-AA65-D8BD7968EC5D}" type="datetimeFigureOut">
              <a:rPr lang="en-GB" smtClean="0"/>
              <a:t>11/02/2024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350719-0BEF-4878-B6C0-444C6B295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583789-2390-4290-8FCE-D375D56B4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A585-43E3-49CD-914B-2EB344181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960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87E6B-A4CA-4F5B-A775-2FE33C0C3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7E6356-786D-48AE-BF43-6FA7BB7DF1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CDFBF1-9EC0-4523-A91D-C2CC4957C0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88EB88-BE41-4504-BB76-510DDDFE0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6466B-09CA-4FFD-AA65-D8BD7968EC5D}" type="datetimeFigureOut">
              <a:rPr lang="en-GB" smtClean="0"/>
              <a:t>11/02/2024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661EAC-2CA8-459F-A7D1-4670D2F9A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B8AF7-F33D-46F9-A3A3-2DD55BD8C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A585-43E3-49CD-914B-2EB344181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967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8DFC1-1282-4F5B-9407-0A0904F79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8F294C-47A1-4637-B898-B944D25469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852A1B-CBD4-4493-917F-FB3DE4F92D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0BB90D-7076-486A-90BE-9561BC2EB7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83F8DD-7626-40A1-8FA2-4FA3124531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A5EEAD-EB38-43E2-A860-ABF9ACE13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6466B-09CA-4FFD-AA65-D8BD7968EC5D}" type="datetimeFigureOut">
              <a:rPr lang="en-GB" smtClean="0"/>
              <a:t>11/02/2024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E73A9C-D5DA-49E5-B961-4545F8368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03A7C8-4DC9-4063-B277-E0DDA3810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A585-43E3-49CD-914B-2EB344181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955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AAAFC-4E6F-4143-82DE-357ABF4DD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D24C4C-E683-4401-8CDE-8AA485962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6466B-09CA-4FFD-AA65-D8BD7968EC5D}" type="datetimeFigureOut">
              <a:rPr lang="en-GB" smtClean="0"/>
              <a:t>11/02/2024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C74D74-1176-409A-87FC-CF27D8ECC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26D713-D2AE-46A9-946A-D72CCC080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A585-43E3-49CD-914B-2EB344181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515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003EBC-86F5-4720-8E56-6307F763E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6466B-09CA-4FFD-AA65-D8BD7968EC5D}" type="datetimeFigureOut">
              <a:rPr lang="en-GB" smtClean="0"/>
              <a:t>11/02/2024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13DF27-D591-44F0-A830-D1C7889EE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2D01B6-F68B-4B24-B220-0752E500A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A585-43E3-49CD-914B-2EB344181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36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1BB79-F43B-4E28-9694-293E884D2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6CA72D-A4DF-423C-8EF1-C49845551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F2B947-B02E-48C1-9067-6370B39F69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179920-B67E-4ADF-AE91-F39AEF46E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6466B-09CA-4FFD-AA65-D8BD7968EC5D}" type="datetimeFigureOut">
              <a:rPr lang="en-GB" smtClean="0"/>
              <a:t>11/02/2024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86E439-4349-409C-9436-2E1EEA380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9A9651-2899-43FE-BDF5-2884EC282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A585-43E3-49CD-914B-2EB344181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33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5FE49-E268-47B6-B821-AB276CE58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B3B85C-E244-4582-80D4-8F600D2112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09021F-92AE-415C-9F04-15311CA5E0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5623BB-454A-4352-973D-D1727BB45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6466B-09CA-4FFD-AA65-D8BD7968EC5D}" type="datetimeFigureOut">
              <a:rPr lang="en-GB" smtClean="0"/>
              <a:t>11/02/2024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240043-B14A-4FD0-A2DA-6012E04A9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CC2798-7DBD-42DE-97E5-D41D18C80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0A585-43E3-49CD-914B-2EB344181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990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0ABAB5-F6F0-4615-8EDF-AFA9BC579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EA2388-3F7E-4CF1-8B5E-3C6BBFD9CB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9448A-9CE5-4263-AD45-249426CA8E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6466B-09CA-4FFD-AA65-D8BD7968EC5D}" type="datetimeFigureOut">
              <a:rPr lang="en-GB" smtClean="0"/>
              <a:t>11/02/2024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150774-AEDE-4DDB-8004-72E1E38296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C7A846-ACAD-42D6-A1A1-A15599C1C0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0A585-43E3-49CD-914B-2EB344181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806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2" name="Rectangle 51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53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Oval 57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Arc 59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CD1A64-E27D-467D-9BE1-A08A3067F5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8600" y="1939159"/>
            <a:ext cx="7644627" cy="2751086"/>
          </a:xfrm>
        </p:spPr>
        <p:txBody>
          <a:bodyPr>
            <a:normAutofit/>
          </a:bodyPr>
          <a:lstStyle/>
          <a:p>
            <a:pPr algn="r"/>
            <a:r>
              <a:rPr lang="en-US" sz="4700" b="0" i="0" dirty="0">
                <a:effectLst/>
                <a:latin typeface="Arial" panose="020B0604020202020204" pitchFamily="34" charset="0"/>
              </a:rPr>
              <a:t>Course, prognosis, differential diagnosis and therapy of schizophrenia</a:t>
            </a:r>
            <a:endParaRPr lang="en-GB" sz="47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ABB39C-0A44-4ABA-B446-8FEE3D2D79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38600" y="4782320"/>
            <a:ext cx="7644627" cy="1329443"/>
          </a:xfrm>
        </p:spPr>
        <p:txBody>
          <a:bodyPr>
            <a:normAutofit/>
          </a:bodyPr>
          <a:lstStyle/>
          <a:p>
            <a:pPr algn="r"/>
            <a:r>
              <a:rPr lang="sr-Latn-RS" dirty="0"/>
              <a:t>Prof. Dragana Ignjatović Ristić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078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698329"/>
            <a:ext cx="10515600" cy="659155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sr-Latn-RS" sz="42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sr-Latn-RS" sz="4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42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prognosis</a:t>
            </a:r>
            <a:endParaRPr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sz="half" idx="1"/>
          </p:nvPr>
        </p:nvSpPr>
        <p:spPr>
          <a:xfrm>
            <a:off x="838200" y="1825625"/>
            <a:ext cx="5181600" cy="4348626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756285" lvl="1" indent="-287020">
              <a:lnSpc>
                <a:spcPct val="100000"/>
              </a:lnSpc>
              <a:spcBef>
                <a:spcPts val="215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Late start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5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Sudden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onset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5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Precipitating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5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Good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personality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5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Employment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illness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5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family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history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5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Prominent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affective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symptoms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5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started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early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5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Rapid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response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therapy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5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Good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compliance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5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EE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5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Employees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partner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5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Family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support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sz="half" idx="2"/>
          </p:nvPr>
        </p:nvSpPr>
        <p:spPr>
          <a:xfrm>
            <a:off x="6172200" y="1825625"/>
            <a:ext cx="5181600" cy="4322978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756285" lvl="1" indent="-287020">
              <a:lnSpc>
                <a:spcPct val="100000"/>
              </a:lnSpc>
              <a:spcBef>
                <a:spcPts val="219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Early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start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9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Gradual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start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9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precipitating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9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Schizotypal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personality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9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Unemployment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illness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9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Positive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family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history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9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symptoms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9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Delayed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initiation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therapy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9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Poor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response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therapy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9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Poor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compliance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9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High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EE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9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Unemployed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socially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isolated</a:t>
            </a:r>
            <a:endParaRPr lang="en-U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56285" lvl="1" indent="-287020">
              <a:lnSpc>
                <a:spcPct val="100000"/>
              </a:lnSpc>
              <a:spcBef>
                <a:spcPts val="219"/>
              </a:spcBef>
              <a:buClr>
                <a:srgbClr val="3891A7"/>
              </a:buClr>
              <a:buSzPct val="75000"/>
              <a:buFont typeface="Wingdings"/>
              <a:buChar char=""/>
              <a:tabLst>
                <a:tab pos="756285" algn="l"/>
                <a:tab pos="756920" algn="l"/>
              </a:tabLst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Lack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family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support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67B5D4-E870-4A85-AC7A-2CF836BDAB09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0" y="1328738"/>
            <a:ext cx="4986670" cy="496887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Positive prognostic signs</a:t>
            </a:r>
            <a:endParaRPr lang="en-GB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CE72F0F-D797-4E4C-BE26-4DA67FBCE60E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762750" y="1328738"/>
            <a:ext cx="5429250" cy="496887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 prognostic signs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130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12700"/>
            <a:r>
              <a:rPr lang="sr-Latn-RS" sz="4000" kern="1200" spc="-5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Differential</a:t>
            </a:r>
            <a:r>
              <a:rPr lang="sr-Latn-RS" sz="4000" kern="120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4000" kern="1200" spc="-5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diagnosis</a:t>
            </a:r>
            <a:endParaRPr lang="en-US" sz="4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2E8C440-C485-44FA-B5B5-C0251725CC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     Neuropsychiatric symptoms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D30F7C8-59C1-4F51-8660-8A4219CFB31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925830" lvl="1" indent="-457200">
              <a:spcBef>
                <a:spcPts val="26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anose="05000000000000000000" pitchFamily="2" charset="2"/>
              <a:buChar char="§"/>
              <a:tabLst>
                <a:tab pos="756285" algn="l"/>
                <a:tab pos="756920" algn="l"/>
              </a:tabLst>
            </a:pPr>
            <a:r>
              <a:rPr lang="sr-Latn-RS" sz="28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Epilepsy</a:t>
            </a:r>
            <a:endParaRPr lang="en-US" sz="28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5830" lvl="1" indent="-457200">
              <a:spcBef>
                <a:spcPts val="26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anose="05000000000000000000" pitchFamily="2" charset="2"/>
              <a:buChar char="§"/>
              <a:tabLst>
                <a:tab pos="756285" algn="l"/>
                <a:tab pos="756920" algn="l"/>
              </a:tabLst>
            </a:pPr>
            <a:r>
              <a:rPr lang="sr-Latn-RS" sz="28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Cerebrovascular</a:t>
            </a:r>
            <a:r>
              <a:rPr lang="sr-Latn-RS"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diseases</a:t>
            </a:r>
            <a:endParaRPr lang="en-US" sz="28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5830" lvl="1" indent="-457200">
              <a:spcBef>
                <a:spcPts val="26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anose="05000000000000000000" pitchFamily="2" charset="2"/>
              <a:buChar char="§"/>
              <a:tabLst>
                <a:tab pos="756285" algn="l"/>
                <a:tab pos="756920" algn="l"/>
              </a:tabLst>
            </a:pPr>
            <a:r>
              <a:rPr lang="sr-Latn-RS" sz="28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Brain</a:t>
            </a:r>
            <a:r>
              <a:rPr lang="sr-Latn-RS"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tumors</a:t>
            </a:r>
            <a:endParaRPr lang="en-US" sz="28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5830" lvl="1" indent="-457200">
              <a:spcBef>
                <a:spcPts val="26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anose="05000000000000000000" pitchFamily="2" charset="2"/>
              <a:buChar char="§"/>
              <a:tabLst>
                <a:tab pos="756285" algn="l"/>
                <a:tab pos="756920" algn="l"/>
              </a:tabLst>
            </a:pPr>
            <a:r>
              <a:rPr lang="sr-Latn-RS" sz="28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Head</a:t>
            </a:r>
            <a:r>
              <a:rPr lang="sr-Latn-RS"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injuries</a:t>
            </a:r>
            <a:endParaRPr lang="en-US" sz="28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5830" lvl="1" indent="-457200">
              <a:spcBef>
                <a:spcPts val="260"/>
              </a:spcBef>
              <a:buClr>
                <a:schemeClr val="accent1">
                  <a:lumMod val="60000"/>
                  <a:lumOff val="40000"/>
                </a:schemeClr>
              </a:buClr>
              <a:buSzPct val="75000"/>
              <a:buFont typeface="Wingdings" panose="05000000000000000000" pitchFamily="2" charset="2"/>
              <a:buChar char="§"/>
              <a:tabLst>
                <a:tab pos="756285" algn="l"/>
                <a:tab pos="756920" algn="l"/>
              </a:tabLst>
            </a:pPr>
            <a:r>
              <a:rPr lang="sr-Latn-RS" sz="28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Infections</a:t>
            </a:r>
            <a:r>
              <a:rPr lang="sr-Latn-RS"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Latn-RS" sz="28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encephalitis</a:t>
            </a:r>
            <a:r>
              <a:rPr lang="sr-Latn-RS"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AIDS, </a:t>
            </a:r>
            <a:r>
              <a:rPr lang="sr-Latn-RS" sz="28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systemic</a:t>
            </a:r>
            <a:r>
              <a:rPr lang="sr-Latn-RS"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8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infections</a:t>
            </a:r>
            <a:endParaRPr lang="en-US" sz="28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59BCBCC-313B-4AD3-8B6C-F220C63F48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Other psychiatric disorders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D0234EE-41DD-4CC9-A0AE-D38D05B2317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/>
              <a:t>Short reactive psychoses</a:t>
            </a: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/>
              <a:t>Schizoaffective disorder</a:t>
            </a: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/>
              <a:t>Affective disorders</a:t>
            </a: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/>
              <a:t>Disorders with insanity</a:t>
            </a: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/>
              <a:t>Dissociative states</a:t>
            </a: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/>
              <a:t>OCD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306287" y="1681162"/>
            <a:ext cx="4736044" cy="690574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468630" lvl="1">
              <a:spcBef>
                <a:spcPts val="260"/>
              </a:spcBef>
              <a:buClr>
                <a:srgbClr val="3891A7"/>
              </a:buClr>
              <a:buSzPct val="75000"/>
              <a:tabLst>
                <a:tab pos="756285" algn="l"/>
                <a:tab pos="756920" algn="l"/>
              </a:tabLst>
            </a:pPr>
            <a:endParaRPr lang="sr-Cyrl-RS" sz="20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68630" lvl="1">
              <a:spcBef>
                <a:spcPts val="225"/>
              </a:spcBef>
              <a:buClr>
                <a:srgbClr val="3891A7"/>
              </a:buClr>
              <a:buSzPct val="75000"/>
              <a:tabLst>
                <a:tab pos="756285" algn="l"/>
                <a:tab pos="756920" algn="l"/>
              </a:tabLst>
            </a:pPr>
            <a:r>
              <a:rPr lang="sr-Cyrl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FCC9E-A9C4-4121-840F-BD452D730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kern="1200" spc="-5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diagnosis - think about something associated...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2DD01C-F569-42A8-890F-54F7AB2CF5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there is a quantum of consciousness disorder</a:t>
            </a:r>
          </a:p>
          <a:p>
            <a:pPr>
              <a:lnSpc>
                <a:spcPct val="200000"/>
              </a:lnSpc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Family history</a:t>
            </a:r>
          </a:p>
          <a:p>
            <a:pPr>
              <a:lnSpc>
                <a:spcPct val="200000"/>
              </a:lnSpc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Previous illnesses, injuries, infections</a:t>
            </a:r>
          </a:p>
          <a:p>
            <a:pPr>
              <a:lnSpc>
                <a:spcPct val="200000"/>
              </a:lnSpc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Coexistence of an unrecognized somatic disease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566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38600" y="1939159"/>
            <a:ext cx="7644627" cy="275108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12700" algn="ctr"/>
            <a:r>
              <a:rPr lang="en-US" sz="4700" b="1" kern="1200" spc="-5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Therapy</a:t>
            </a:r>
            <a:endParaRPr lang="en-US" sz="47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51365" y="990600"/>
            <a:ext cx="6915150" cy="8258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22300" indent="-610235">
              <a:spcBef>
                <a:spcPts val="100"/>
              </a:spcBef>
              <a:buClr>
                <a:srgbClr val="AA8913"/>
              </a:buClr>
              <a:buSzPct val="89583"/>
              <a:buAutoNum type="arabicPeriod"/>
              <a:tabLst>
                <a:tab pos="622300" algn="l"/>
                <a:tab pos="622935" algn="l"/>
              </a:tabLst>
            </a:pPr>
            <a:endParaRPr lang="sr-Latn-RS" sz="2400" spc="-5" dirty="0">
              <a:latin typeface="Arial"/>
              <a:cs typeface="Arial"/>
            </a:endParaRPr>
          </a:p>
          <a:p>
            <a:pPr marL="622300" indent="-610235">
              <a:spcBef>
                <a:spcPts val="100"/>
              </a:spcBef>
              <a:buClr>
                <a:srgbClr val="AA8913"/>
              </a:buClr>
              <a:buSzPct val="89583"/>
              <a:buAutoNum type="arabicPeriod"/>
              <a:tabLst>
                <a:tab pos="622300" algn="l"/>
                <a:tab pos="622935" algn="l"/>
              </a:tabLst>
            </a:pPr>
            <a:endParaRPr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88926-A7A4-44CE-9D58-06B6ACB89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Schizophrenia=life in an institution without recovery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CE33E-6BBA-4208-BE9A-9A677F0AD3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971" y="1825625"/>
            <a:ext cx="10515600" cy="4351338"/>
          </a:xfrm>
        </p:spPr>
        <p:txBody>
          <a:bodyPr>
            <a:normAutofit/>
          </a:bodyPr>
          <a:lstStyle/>
          <a:p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paradigm shift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81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D743E8-88CC-4A7C-966D-89C0D3C65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beginning of a paradigm shift</a:t>
            </a:r>
            <a:endParaRPr lang="en-GB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1041FA-E622-4B8D-BF25-3D57E5394F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Chlorpromazine (Largactil®) 1954.</a:t>
            </a: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federal law in America (Community Mental Health Act) from 1963 led to the deinstitutionalization of 92% of hospitalized patients</a:t>
            </a:r>
            <a:endParaRPr lang="en-GB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6857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BDD59-ED58-46DD-9C9D-11E35F659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Therapy</a:t>
            </a:r>
            <a:r>
              <a:rPr lang="sr-Latn-RS" dirty="0"/>
              <a:t> - </a:t>
            </a:r>
            <a:r>
              <a:rPr lang="sr-Latn-RS" dirty="0" err="1"/>
              <a:t>biopsychosocial</a:t>
            </a:r>
            <a:r>
              <a:rPr lang="sr-Latn-RS" dirty="0"/>
              <a:t> </a:t>
            </a:r>
            <a:r>
              <a:rPr lang="sr-Latn-RS" dirty="0" err="1"/>
              <a:t>approach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C7326-9FC7-4462-8C7A-AB040ABC58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2300" indent="-610235">
              <a:lnSpc>
                <a:spcPct val="150000"/>
              </a:lnSpc>
              <a:spcBef>
                <a:spcPts val="100"/>
              </a:spcBef>
              <a:buClr>
                <a:srgbClr val="AA8913"/>
              </a:buClr>
              <a:buSzPct val="89583"/>
              <a:buAutoNum type="arabicPeriod"/>
              <a:tabLst>
                <a:tab pos="622300" algn="l"/>
                <a:tab pos="622935" algn="l"/>
              </a:tabLst>
            </a:pPr>
            <a:r>
              <a:rPr lang="sr-Latn-RS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Pharmacological</a:t>
            </a:r>
            <a:r>
              <a:rPr lang="sr-Latn-RS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therapy</a:t>
            </a:r>
            <a:endParaRPr lang="en-US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2300" indent="-610235">
              <a:lnSpc>
                <a:spcPct val="150000"/>
              </a:lnSpc>
              <a:spcBef>
                <a:spcPts val="100"/>
              </a:spcBef>
              <a:buClr>
                <a:srgbClr val="AA8913"/>
              </a:buClr>
              <a:buSzPct val="89583"/>
              <a:buAutoNum type="arabicPeriod"/>
              <a:tabLst>
                <a:tab pos="622300" algn="l"/>
                <a:tab pos="622935" algn="l"/>
              </a:tabLst>
            </a:pPr>
            <a:r>
              <a:rPr lang="sr-Latn-RS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Another</a:t>
            </a:r>
            <a:r>
              <a:rPr lang="sr-Latn-RS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biological</a:t>
            </a:r>
            <a:r>
              <a:rPr lang="sr-Latn-RS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therapy</a:t>
            </a:r>
            <a:endParaRPr lang="en-US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2300" indent="-610235">
              <a:lnSpc>
                <a:spcPct val="150000"/>
              </a:lnSpc>
              <a:spcBef>
                <a:spcPts val="100"/>
              </a:spcBef>
              <a:buClr>
                <a:srgbClr val="AA8913"/>
              </a:buClr>
              <a:buSzPct val="89583"/>
              <a:buAutoNum type="arabicPeriod"/>
              <a:tabLst>
                <a:tab pos="622300" algn="l"/>
                <a:tab pos="622935" algn="l"/>
              </a:tabLst>
            </a:pPr>
            <a:r>
              <a:rPr lang="sr-Latn-RS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Psychological</a:t>
            </a:r>
            <a:r>
              <a:rPr lang="sr-Latn-RS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therapies</a:t>
            </a:r>
            <a:endParaRPr lang="en-US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2300" indent="-610235">
              <a:lnSpc>
                <a:spcPct val="150000"/>
              </a:lnSpc>
              <a:spcBef>
                <a:spcPts val="100"/>
              </a:spcBef>
              <a:buClr>
                <a:srgbClr val="AA8913"/>
              </a:buClr>
              <a:buSzPct val="89583"/>
              <a:buAutoNum type="arabicPeriod"/>
              <a:tabLst>
                <a:tab pos="622300" algn="l"/>
                <a:tab pos="622935" algn="l"/>
              </a:tabLst>
            </a:pPr>
            <a:r>
              <a:rPr lang="sr-Latn-RS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Rehabilitation</a:t>
            </a:r>
            <a:endParaRPr lang="en-US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2300" indent="-610235">
              <a:lnSpc>
                <a:spcPct val="150000"/>
              </a:lnSpc>
              <a:spcBef>
                <a:spcPts val="100"/>
              </a:spcBef>
              <a:buClr>
                <a:srgbClr val="AA8913"/>
              </a:buClr>
              <a:buSzPct val="89583"/>
              <a:buAutoNum type="arabicPeriod"/>
              <a:tabLst>
                <a:tab pos="622300" algn="l"/>
                <a:tab pos="622935" algn="l"/>
              </a:tabLst>
            </a:pPr>
            <a:r>
              <a:rPr lang="sr-Latn-RS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Working</a:t>
            </a:r>
            <a:r>
              <a:rPr lang="sr-Latn-RS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sr-Latn-RS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family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3123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B6234B-A2E5-43B7-962B-74CFCD778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Pharmacological therapy - drugs in the treatment of schizophrenia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2262A7-D4DF-4F68-B576-98ACEC730E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ANTIPSYCHOTICS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the basic drugs in the therapy of schizophrenia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66278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C89AB-4088-4DD7-BFF8-FE0B6F7D7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ANTIPSYCHOTICS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69917F-5567-42BA-91AD-F4B719D81A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effect - by blocking postsynaptic D2 receptors in the mesolimbic dopaminergic projection (</a:t>
            </a:r>
            <a:r>
              <a:rPr lang="en-US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dopamine hypothesis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origin of schizophrenia)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45069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932BB-ABD3-4641-A681-B1385D06B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ANTIPSYCHOTICS in the treatment of schizophrenia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9DCF19-9EA9-4194-BCF1-20AD710CF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effects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various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antipsychotics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achieved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through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serotonergic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noradrenergic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cholinergic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histaminergic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transmission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Clinical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effect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Adverse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effects</a:t>
            </a:r>
            <a:endParaRPr lang="en-GB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F19A575E-D9DC-49DC-9A83-AA4A815DE570}"/>
              </a:ext>
            </a:extLst>
          </p:cNvPr>
          <p:cNvSpPr/>
          <p:nvPr/>
        </p:nvSpPr>
        <p:spPr>
          <a:xfrm>
            <a:off x="5780313" y="3148800"/>
            <a:ext cx="427373" cy="131706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15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881963-256A-41C0-A6F2-A8065358C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course of the disease</a:t>
            </a:r>
            <a:endParaRPr lang="en-GB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4F2CA7D-F491-4582-8B8A-67CC827C28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8026321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491670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22300" indent="-610235" algn="ctr">
              <a:buClr>
                <a:srgbClr val="AA8913"/>
              </a:buClr>
              <a:buSzPct val="89583"/>
              <a:tabLst>
                <a:tab pos="622300" algn="l"/>
                <a:tab pos="622935" algn="l"/>
              </a:tabLst>
            </a:pPr>
            <a:r>
              <a:rPr lang="sr-Latn-RS" sz="3600" kern="1200" spc="-5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Pharmacological</a:t>
            </a:r>
            <a:r>
              <a:rPr lang="sr-Latn-RS" sz="3600" kern="12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3600" kern="1200" spc="-5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therapy</a:t>
            </a:r>
            <a:br>
              <a:rPr lang="en-US" sz="3600" kern="12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kern="12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RS" sz="3600" kern="1200" spc="-5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Antipsychotics</a:t>
            </a:r>
            <a:endParaRPr lang="en-US" sz="3200" kern="1200" spc="-5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04B513C-C43D-42BC-B713-5ECF87026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pPr marL="621665" indent="-609600">
              <a:spcBef>
                <a:spcPts val="95"/>
              </a:spcBef>
              <a:buClr>
                <a:srgbClr val="AA8913"/>
              </a:buClr>
              <a:buSzPct val="89285"/>
              <a:buFont typeface="Wingdings"/>
              <a:buChar char=""/>
              <a:tabLst>
                <a:tab pos="621665" algn="l"/>
                <a:tab pos="622300" algn="l"/>
              </a:tabLst>
            </a:pPr>
            <a:endParaRPr lang="az-Cyrl-AZ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1665" indent="-609600">
              <a:spcBef>
                <a:spcPts val="95"/>
              </a:spcBef>
              <a:buClr>
                <a:srgbClr val="AA8913"/>
              </a:buClr>
              <a:buSzPct val="89285"/>
              <a:buFont typeface="Wingdings"/>
              <a:buChar char=""/>
              <a:tabLst>
                <a:tab pos="621665" algn="l"/>
                <a:tab pos="622300" algn="l"/>
              </a:tabLst>
            </a:pPr>
            <a:endParaRPr lang="az-Cyrl-AZ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1665" indent="-609600">
              <a:spcBef>
                <a:spcPts val="95"/>
              </a:spcBef>
              <a:buClr>
                <a:srgbClr val="AA8913"/>
              </a:buClr>
              <a:buSzPct val="89285"/>
              <a:buFont typeface="Wingdings"/>
              <a:buChar char=""/>
              <a:tabLst>
                <a:tab pos="621665" algn="l"/>
                <a:tab pos="622300" algn="l"/>
              </a:tabLst>
            </a:pPr>
            <a:r>
              <a:rPr lang="en-US" sz="2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Typical antipsychotics</a:t>
            </a:r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z-Cyrl-AZ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Chlorpromazine</a:t>
            </a:r>
            <a:r>
              <a:rPr 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Trifluoperazine</a:t>
            </a:r>
            <a:r>
              <a:rPr 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sr-Latn-RS" sz="2600" spc="-1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Haloperidol, Droperidol,</a:t>
            </a:r>
            <a:r>
              <a:rPr lang="sr-Latn-RS" sz="26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Pimozide</a:t>
            </a:r>
            <a:endParaRPr lang="sr-Latn-R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1665" indent="-609600">
              <a:spcBef>
                <a:spcPts val="95"/>
              </a:spcBef>
              <a:buClr>
                <a:srgbClr val="AA8913"/>
              </a:buClr>
              <a:buSzPct val="89285"/>
              <a:buFont typeface="Wingdings"/>
              <a:buChar char=""/>
              <a:tabLst>
                <a:tab pos="621665" algn="l"/>
                <a:tab pos="622300" algn="l"/>
              </a:tabLst>
            </a:pPr>
            <a:endParaRPr lang="sr-Latn-RS" sz="2600" b="1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1665" indent="-609600">
              <a:spcBef>
                <a:spcPts val="95"/>
              </a:spcBef>
              <a:buClr>
                <a:srgbClr val="AA8913"/>
              </a:buClr>
              <a:buSzPct val="89285"/>
              <a:buFont typeface="Wingdings"/>
              <a:buChar char=""/>
              <a:tabLst>
                <a:tab pos="621665" algn="l"/>
                <a:tab pos="622300" algn="l"/>
              </a:tabLst>
            </a:pPr>
            <a:r>
              <a:rPr lang="en-US" sz="2600" b="1" spc="-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Atypical a</a:t>
            </a:r>
            <a:r>
              <a:rPr lang="en-US" sz="26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ntipsychotics</a:t>
            </a:r>
            <a:endParaRPr lang="az-Cyrl-AZ" sz="2600" b="1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65">
              <a:spcBef>
                <a:spcPts val="95"/>
              </a:spcBef>
              <a:buClr>
                <a:srgbClr val="AA8913"/>
              </a:buClr>
              <a:buSzPct val="89285"/>
              <a:tabLst>
                <a:tab pos="621665" algn="l"/>
                <a:tab pos="622300" algn="l"/>
              </a:tabLst>
            </a:pPr>
            <a:r>
              <a:rPr lang="az-Cyrl-AZ" sz="26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az-Cyrl-AZ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Olanzapine</a:t>
            </a:r>
            <a:r>
              <a:rPr 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Risperidone</a:t>
            </a:r>
            <a:r>
              <a:rPr 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Quetieapine</a:t>
            </a:r>
            <a:r>
              <a:rPr 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Amisulpiride</a:t>
            </a:r>
            <a:r>
              <a:rPr 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Ziprasidone</a:t>
            </a:r>
            <a:r>
              <a:rPr 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Aripiprazole</a:t>
            </a:r>
            <a:r>
              <a:rPr 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Cariprazine</a:t>
            </a:r>
            <a:r>
              <a:rPr 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Clozapine</a:t>
            </a:r>
            <a:r>
              <a:rPr 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r>
              <a:rPr lang="sr-Latn-R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Lurasidone</a:t>
            </a:r>
            <a:r>
              <a:rPr 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Asenapine</a:t>
            </a:r>
            <a:r>
              <a:rPr 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Pimavanserin</a:t>
            </a:r>
            <a:r>
              <a:rPr lang="sr-Latn-R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531F7-A12C-448B-9F29-612D9FA86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8181" y="-1370037"/>
            <a:ext cx="10515600" cy="1325563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026" name="Picture 2" descr="Flufenazin (Metoten, Moditen) - Psihocentrala">
            <a:extLst>
              <a:ext uri="{FF2B5EF4-FFF2-40B4-BE49-F238E27FC236}">
                <a16:creationId xmlns:a16="http://schemas.microsoft.com/office/drawing/2014/main" id="{B0CD6C42-93AC-4A28-8B7A-AEC1DF61D36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346" y="2862992"/>
            <a:ext cx="2440955" cy="1620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ntiemetici, antipsihotici, antidepresivi i rizik od Parkinsonove bolesti |  Miro Ugrenović">
            <a:extLst>
              <a:ext uri="{FF2B5EF4-FFF2-40B4-BE49-F238E27FC236}">
                <a16:creationId xmlns:a16="http://schemas.microsoft.com/office/drawing/2014/main" id="{D383EB7E-5EB9-40D3-8172-39013569A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597" y="4040116"/>
            <a:ext cx="3829050" cy="234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omanjkanje dokaza u prilog širokoj uporabi skupih antipsihotika">
            <a:extLst>
              <a:ext uri="{FF2B5EF4-FFF2-40B4-BE49-F238E27FC236}">
                <a16:creationId xmlns:a16="http://schemas.microsoft.com/office/drawing/2014/main" id="{35037D3C-0FCA-4378-925E-94B05E95AB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7" y="56716"/>
            <a:ext cx="3550935" cy="217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azlika između tipičnih i atipičnih antipsihotika - Razlika Između - 2021">
            <a:extLst>
              <a:ext uri="{FF2B5EF4-FFF2-40B4-BE49-F238E27FC236}">
                <a16:creationId xmlns:a16="http://schemas.microsoft.com/office/drawing/2014/main" id="{ED2B75ED-EB97-4CBB-B6E5-84652FC25B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050" y="56716"/>
            <a:ext cx="1906439" cy="253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aloperidol - Psihocentrala">
            <a:extLst>
              <a:ext uri="{FF2B5EF4-FFF2-40B4-BE49-F238E27FC236}">
                <a16:creationId xmlns:a16="http://schemas.microsoft.com/office/drawing/2014/main" id="{0029431B-7FEA-4A0A-A597-0187ACE1C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461" y="4495716"/>
            <a:ext cx="2441944" cy="1620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Лепонекс : упутство за употребу | Стручно о здрављу на iLive">
            <a:extLst>
              <a:ext uri="{FF2B5EF4-FFF2-40B4-BE49-F238E27FC236}">
                <a16:creationId xmlns:a16="http://schemas.microsoft.com/office/drawing/2014/main" id="{22E601DC-C6AD-4386-B2D2-5D2CD90AE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50" y="2390795"/>
            <a:ext cx="2395093" cy="171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Quetiapine - An atypical antipsychotic - YouTube">
            <a:extLst>
              <a:ext uri="{FF2B5EF4-FFF2-40B4-BE49-F238E27FC236}">
                <a16:creationId xmlns:a16="http://schemas.microsoft.com/office/drawing/2014/main" id="{CEA2339D-C951-4B24-B210-44899A2BF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278" y="2720643"/>
            <a:ext cx="3093551" cy="174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Хлорпромазин : упутство за употребу | Стручно о здрављу на iLive">
            <a:extLst>
              <a:ext uri="{FF2B5EF4-FFF2-40B4-BE49-F238E27FC236}">
                <a16:creationId xmlns:a16="http://schemas.microsoft.com/office/drawing/2014/main" id="{4AB87FE4-C7EE-4D9D-B626-22770C07D5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2481" y="586217"/>
            <a:ext cx="2667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Sycrest (asenapine) - Treatment for Bipolar I Disorder - Clinical Trials  Arena">
            <a:extLst>
              <a:ext uri="{FF2B5EF4-FFF2-40B4-BE49-F238E27FC236}">
                <a16:creationId xmlns:a16="http://schemas.microsoft.com/office/drawing/2014/main" id="{19AE1807-603E-486A-BD7C-15DBBEB327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929" y="4719014"/>
            <a:ext cx="3168503" cy="2112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61327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NTIPSIHOTICI (NEUROLEPTICI)">
            <a:extLst>
              <a:ext uri="{FF2B5EF4-FFF2-40B4-BE49-F238E27FC236}">
                <a16:creationId xmlns:a16="http://schemas.microsoft.com/office/drawing/2014/main" id="{CAE0C558-2D0E-40C3-9F51-6777EAC63A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8353" y="575606"/>
            <a:ext cx="5048546" cy="2532235"/>
          </a:xfrm>
          <a:custGeom>
            <a:avLst/>
            <a:gdLst/>
            <a:ahLst/>
            <a:cxnLst/>
            <a:rect l="l" t="t" r="r" b="b"/>
            <a:pathLst>
              <a:path w="4555700" h="2733294">
                <a:moveTo>
                  <a:pt x="82217" y="0"/>
                </a:moveTo>
                <a:lnTo>
                  <a:pt x="4473483" y="0"/>
                </a:lnTo>
                <a:cubicBezTo>
                  <a:pt x="4518890" y="0"/>
                  <a:pt x="4555700" y="36810"/>
                  <a:pt x="4555700" y="82217"/>
                </a:cubicBezTo>
                <a:lnTo>
                  <a:pt x="4555700" y="2651077"/>
                </a:lnTo>
                <a:cubicBezTo>
                  <a:pt x="4555700" y="2696484"/>
                  <a:pt x="4518890" y="2733294"/>
                  <a:pt x="4473483" y="2733294"/>
                </a:cubicBezTo>
                <a:lnTo>
                  <a:pt x="82217" y="2733294"/>
                </a:lnTo>
                <a:cubicBezTo>
                  <a:pt x="36810" y="2733294"/>
                  <a:pt x="0" y="2696484"/>
                  <a:pt x="0" y="2651077"/>
                </a:cubicBezTo>
                <a:lnTo>
                  <a:pt x="0" y="82217"/>
                </a:lnTo>
                <a:cubicBezTo>
                  <a:pt x="0" y="36810"/>
                  <a:pt x="36810" y="0"/>
                  <a:pt x="82217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5293AE8-736F-4BAC-AD63-A49A02065D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757" y="3481932"/>
            <a:ext cx="2815128" cy="2733293"/>
          </a:xfrm>
          <a:custGeom>
            <a:avLst/>
            <a:gdLst/>
            <a:ahLst/>
            <a:cxnLst/>
            <a:rect l="l" t="t" r="r" b="b"/>
            <a:pathLst>
              <a:path w="4438338" h="2323972">
                <a:moveTo>
                  <a:pt x="69905" y="0"/>
                </a:moveTo>
                <a:lnTo>
                  <a:pt x="4368433" y="0"/>
                </a:lnTo>
                <a:cubicBezTo>
                  <a:pt x="4407040" y="0"/>
                  <a:pt x="4438338" y="31298"/>
                  <a:pt x="4438338" y="69905"/>
                </a:cubicBezTo>
                <a:lnTo>
                  <a:pt x="4438338" y="2254067"/>
                </a:lnTo>
                <a:cubicBezTo>
                  <a:pt x="4438338" y="2292674"/>
                  <a:pt x="4407040" y="2323972"/>
                  <a:pt x="4368433" y="2323972"/>
                </a:cubicBezTo>
                <a:lnTo>
                  <a:pt x="69905" y="2323972"/>
                </a:lnTo>
                <a:cubicBezTo>
                  <a:pt x="31298" y="2323972"/>
                  <a:pt x="0" y="2292674"/>
                  <a:pt x="0" y="2254067"/>
                </a:cubicBezTo>
                <a:lnTo>
                  <a:pt x="0" y="69905"/>
                </a:lnTo>
                <a:cubicBezTo>
                  <a:pt x="0" y="31298"/>
                  <a:pt x="31298" y="0"/>
                  <a:pt x="69905" y="0"/>
                </a:cubicBez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E9C2809-8D2D-4277-B892-F91042F1BD13}"/>
              </a:ext>
            </a:extLst>
          </p:cNvPr>
          <p:cNvSpPr txBox="1"/>
          <p:nvPr/>
        </p:nvSpPr>
        <p:spPr>
          <a:xfrm>
            <a:off x="1336431" y="3811365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Olanzapin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60" name="Picture 12" descr="Clozapin - Differenzierte Betrachtung pharmakologischer Wirkansätze bei  Antipsychotika - arztCME">
            <a:extLst>
              <a:ext uri="{FF2B5EF4-FFF2-40B4-BE49-F238E27FC236}">
                <a16:creationId xmlns:a16="http://schemas.microsoft.com/office/drawing/2014/main" id="{B35983B8-6909-4113-8461-1981FEFF1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102" y="443268"/>
            <a:ext cx="3810000" cy="30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EBD24F-8D38-419A-B6D9-0B47FFE8B199}"/>
              </a:ext>
            </a:extLst>
          </p:cNvPr>
          <p:cNvSpPr txBox="1"/>
          <p:nvPr/>
        </p:nvSpPr>
        <p:spPr>
          <a:xfrm>
            <a:off x="9027042" y="822806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Clozapin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62" name="Picture 14" descr="Pimavanserin CAS#: 706779-91-1">
            <a:extLst>
              <a:ext uri="{FF2B5EF4-FFF2-40B4-BE49-F238E27FC236}">
                <a16:creationId xmlns:a16="http://schemas.microsoft.com/office/drawing/2014/main" id="{7AE1419D-CEF9-45D9-B728-C5321AE0F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065" y="3853969"/>
            <a:ext cx="4762500" cy="218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1026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503DBE-BD55-4FF8-AC2D-5084C9BDF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</p:spPr>
        <p:txBody>
          <a:bodyPr>
            <a:normAutofit/>
          </a:bodyPr>
          <a:lstStyle/>
          <a:p>
            <a:r>
              <a:rPr lang="sr-Latn-RS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Acute</a:t>
            </a:r>
            <a:r>
              <a:rPr lang="sr-Latn-RS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</a:t>
            </a:r>
            <a:r>
              <a:rPr lang="sr-Latn-RS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therapy</a:t>
            </a:r>
            <a:endParaRPr lang="en-GB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2A641-CBE1-4ABA-AF8B-40F6D02D7B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Risperidon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4-6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mg/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day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lanzapin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(10/20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Quetiapin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(150-800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Haloperidol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(2-10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lufenzin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(5-10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sr-Latn-R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day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8757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16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: Rounded Corners 18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FC6453-5076-489D-885D-1B2639254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</p:spPr>
        <p:txBody>
          <a:bodyPr>
            <a:normAutofit/>
          </a:bodyPr>
          <a:lstStyle/>
          <a:p>
            <a:r>
              <a:rPr lang="sr-Latn-RS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Acute</a:t>
            </a:r>
            <a:r>
              <a:rPr lang="sr-Latn-RS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</a:t>
            </a:r>
            <a:r>
              <a:rPr lang="sr-Latn-RS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therapy</a:t>
            </a:r>
            <a:endParaRPr lang="en-GB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Freeform: Shape 20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22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24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34C5D-E191-4523-A9C6-ACA02E8EB6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or three daily doses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form of tablets, growths for oral use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injections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extremely agitated patients - the addition of benzodiazepines (Lorazepam, Diazepam)</a:t>
            </a:r>
            <a:endParaRPr lang="en-GB" dirty="0"/>
          </a:p>
        </p:txBody>
      </p:sp>
      <p:sp>
        <p:nvSpPr>
          <p:cNvPr id="38" name="Freeform: Shape 26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28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0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3378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0F88A9-5B3E-42ED-BF13-91C511D52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</p:spPr>
        <p:txBody>
          <a:bodyPr>
            <a:normAutofit/>
          </a:bodyPr>
          <a:lstStyle/>
          <a:p>
            <a:r>
              <a:rPr lang="sr-Latn-RS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Treatment-resistant</a:t>
            </a:r>
            <a:r>
              <a:rPr lang="sr-Latn-RS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schizophrenia</a:t>
            </a:r>
            <a:r>
              <a:rPr lang="sr-Latn-RS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TRS</a:t>
            </a:r>
            <a:endParaRPr lang="en-GB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D66B14AC-E947-430F-A162-7FB53E8CFA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79"/>
            <a:ext cx="5257799" cy="5533621"/>
          </a:xfrm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Clozapine is the drug of choice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average dose of clozapine is 200–450 mg/day with an initial dose of 12.5 mg in one or two daily doses.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maximum dose is 900mg/day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Obligation to check the blood count for the first 18 weeks of therapy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4434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112A7B-E452-404A-9107-E8ADC26AC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</p:spPr>
        <p:txBody>
          <a:bodyPr>
            <a:normAutofit/>
          </a:bodyPr>
          <a:lstStyle/>
          <a:p>
            <a:r>
              <a:rPr lang="sr-Latn-RS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Maintenance</a:t>
            </a:r>
            <a:r>
              <a:rPr lang="sr-Latn-RS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therapy</a:t>
            </a:r>
            <a:endParaRPr lang="en-GB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CA9E71-6F0F-41F0-A6D0-45385BBC4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a good response to therapy in the acute phase, maintenance therapy is continued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Doses are lower in this phase (reduction up to one third)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4051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Arc 48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7F9624E-EC29-4C96-A170-0CDB325C6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8600" y="1939159"/>
            <a:ext cx="7644627" cy="2751086"/>
          </a:xfrm>
        </p:spPr>
        <p:txBody>
          <a:bodyPr>
            <a:normAutofit/>
          </a:bodyPr>
          <a:lstStyle/>
          <a:p>
            <a:pPr algn="r"/>
            <a:r>
              <a:rPr lang="en-US" sz="5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How long to apply antipsychotics?</a:t>
            </a:r>
            <a:endParaRPr lang="en-GB" sz="51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65768C-5726-4C93-A8F3-F3DDA73CBB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38600" y="4782320"/>
            <a:ext cx="7644627" cy="132944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077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4EC28B-A731-4DAD-9344-4B2FCD83E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depends on the length of the illness and the number of episodes</a:t>
            </a:r>
            <a:endParaRPr lang="en-GB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83B11-9687-452C-8882-2521EEF31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first episode of the disease - one year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second episode of the disease - 3 years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Third and more episodes - lifelong therapy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4753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36">
            <a:extLst>
              <a:ext uri="{FF2B5EF4-FFF2-40B4-BE49-F238E27FC236}">
                <a16:creationId xmlns:a16="http://schemas.microsoft.com/office/drawing/2014/main" id="{E92FEB64-6EEA-4759-B4A4-BD2C1E660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38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7393" y="847600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9F85D1-F5C3-419C-B53C-63080F0EB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278" y="1233241"/>
            <a:ext cx="3240506" cy="406462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7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choice of antipsychotic depends on</a:t>
            </a:r>
            <a:endParaRPr lang="en-US" sz="3700" kern="1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Freeform: Shape 40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Freeform: Shape 42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44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A0596-179B-4D8C-9F1D-257045F4FD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pPr marL="1155065" lvl="1" indent="-229235">
              <a:lnSpc>
                <a:spcPct val="200000"/>
              </a:lnSpc>
              <a:buClr>
                <a:srgbClr val="AA8913"/>
              </a:buClr>
              <a:buSzPct val="54347"/>
              <a:buFont typeface="Wingdings"/>
              <a:buChar char=""/>
              <a:tabLst>
                <a:tab pos="1155700" algn="l"/>
              </a:tabLs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Availability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55065" lvl="1" indent="-229235">
              <a:lnSpc>
                <a:spcPct val="200000"/>
              </a:lnSpc>
              <a:buClr>
                <a:srgbClr val="AA8913"/>
              </a:buClr>
              <a:buSzPct val="54347"/>
              <a:buFont typeface="Wingdings"/>
              <a:buChar char=""/>
              <a:tabLst>
                <a:tab pos="1155700" algn="l"/>
              </a:tabLs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Side effect profile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55065" lvl="1" indent="-229235">
              <a:lnSpc>
                <a:spcPct val="200000"/>
              </a:lnSpc>
              <a:buClr>
                <a:srgbClr val="AA8913"/>
              </a:buClr>
              <a:buSzPct val="54347"/>
              <a:buFont typeface="Wingdings"/>
              <a:buChar char=""/>
              <a:tabLst>
                <a:tab pos="1155700" algn="l"/>
              </a:tabLs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Symptoms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55065" lvl="1" indent="-229235">
              <a:lnSpc>
                <a:spcPct val="200000"/>
              </a:lnSpc>
              <a:buClr>
                <a:srgbClr val="AA8913"/>
              </a:buClr>
              <a:buSzPct val="54347"/>
              <a:buFont typeface="Wingdings"/>
              <a:buChar char=""/>
              <a:tabLst>
                <a:tab pos="1155700" algn="l"/>
              </a:tabLs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Contraindication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55065" lvl="1" indent="-229235">
              <a:lnSpc>
                <a:spcPct val="200000"/>
              </a:lnSpc>
              <a:buClr>
                <a:srgbClr val="AA8913"/>
              </a:buClr>
              <a:buSzPct val="54347"/>
              <a:buFont typeface="Wingdings"/>
              <a:buChar char=""/>
              <a:tabLst>
                <a:tab pos="1155700" algn="l"/>
              </a:tabLs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Prices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Freeform: Shape 46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48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0505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50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691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05CBC3C-2E5A-4839-8B9B-2E5A6ADF0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27FF362-FC97-4BF5-949B-D4ADFA26E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888549">
            <a:off x="-1059473" y="-1108988"/>
            <a:ext cx="7179830" cy="5226565"/>
          </a:xfrm>
          <a:custGeom>
            <a:avLst/>
            <a:gdLst>
              <a:gd name="connsiteX0" fmla="*/ 5217841 w 7179830"/>
              <a:gd name="connsiteY0" fmla="*/ 464824 h 5226565"/>
              <a:gd name="connsiteX1" fmla="*/ 5222490 w 7179830"/>
              <a:gd name="connsiteY1" fmla="*/ 464289 h 5226565"/>
              <a:gd name="connsiteX2" fmla="*/ 5216768 w 7179830"/>
              <a:gd name="connsiteY2" fmla="*/ 463394 h 5226565"/>
              <a:gd name="connsiteX3" fmla="*/ 5217841 w 7179830"/>
              <a:gd name="connsiteY3" fmla="*/ 464824 h 5226565"/>
              <a:gd name="connsiteX4" fmla="*/ 4945201 w 7179830"/>
              <a:gd name="connsiteY4" fmla="*/ 5226565 h 5226565"/>
              <a:gd name="connsiteX5" fmla="*/ 140449 w 7179830"/>
              <a:gd name="connsiteY5" fmla="*/ 2240811 h 5226565"/>
              <a:gd name="connsiteX6" fmla="*/ 232913 w 7179830"/>
              <a:gd name="connsiteY6" fmla="*/ 2052782 h 5226565"/>
              <a:gd name="connsiteX7" fmla="*/ 375714 w 7179830"/>
              <a:gd name="connsiteY7" fmla="*/ 1803205 h 5226565"/>
              <a:gd name="connsiteX8" fmla="*/ 1512756 w 7179830"/>
              <a:gd name="connsiteY8" fmla="*/ 638448 h 5226565"/>
              <a:gd name="connsiteX9" fmla="*/ 2902095 w 7179830"/>
              <a:gd name="connsiteY9" fmla="*/ 120440 h 5226565"/>
              <a:gd name="connsiteX10" fmla="*/ 2848453 w 7179830"/>
              <a:gd name="connsiteY10" fmla="*/ 125626 h 5226565"/>
              <a:gd name="connsiteX11" fmla="*/ 1837830 w 7179830"/>
              <a:gd name="connsiteY11" fmla="*/ 426203 h 5226565"/>
              <a:gd name="connsiteX12" fmla="*/ 214608 w 7179830"/>
              <a:gd name="connsiteY12" fmla="*/ 1882239 h 5226565"/>
              <a:gd name="connsiteX13" fmla="*/ 91317 w 7179830"/>
              <a:gd name="connsiteY13" fmla="*/ 2123701 h 5226565"/>
              <a:gd name="connsiteX14" fmla="*/ 64092 w 7179830"/>
              <a:gd name="connsiteY14" fmla="*/ 2193361 h 5226565"/>
              <a:gd name="connsiteX15" fmla="*/ 0 w 7179830"/>
              <a:gd name="connsiteY15" fmla="*/ 2153533 h 5226565"/>
              <a:gd name="connsiteX16" fmla="*/ 42834 w 7179830"/>
              <a:gd name="connsiteY16" fmla="*/ 2047277 h 5226565"/>
              <a:gd name="connsiteX17" fmla="*/ 923582 w 7179830"/>
              <a:gd name="connsiteY17" fmla="*/ 915600 h 5226565"/>
              <a:gd name="connsiteX18" fmla="*/ 2686989 w 7179830"/>
              <a:gd name="connsiteY18" fmla="*/ 73950 h 5226565"/>
              <a:gd name="connsiteX19" fmla="*/ 3059983 w 7179830"/>
              <a:gd name="connsiteY19" fmla="*/ 20308 h 5226565"/>
              <a:gd name="connsiteX20" fmla="*/ 3454435 w 7179830"/>
              <a:gd name="connsiteY20" fmla="*/ 1176 h 5226565"/>
              <a:gd name="connsiteX21" fmla="*/ 3923806 w 7179830"/>
              <a:gd name="connsiteY21" fmla="*/ 49990 h 5226565"/>
              <a:gd name="connsiteX22" fmla="*/ 5350874 w 7179830"/>
              <a:gd name="connsiteY22" fmla="*/ 426917 h 5226565"/>
              <a:gd name="connsiteX23" fmla="*/ 6607360 w 7179830"/>
              <a:gd name="connsiteY23" fmla="*/ 1075097 h 5226565"/>
              <a:gd name="connsiteX24" fmla="*/ 7110534 w 7179830"/>
              <a:gd name="connsiteY24" fmla="*/ 1541421 h 5226565"/>
              <a:gd name="connsiteX25" fmla="*/ 7179830 w 7179830"/>
              <a:gd name="connsiteY25" fmla="*/ 1630542 h 5226565"/>
              <a:gd name="connsiteX26" fmla="*/ 7136295 w 7179830"/>
              <a:gd name="connsiteY26" fmla="*/ 1700600 h 5226565"/>
              <a:gd name="connsiteX27" fmla="*/ 7131140 w 7179830"/>
              <a:gd name="connsiteY27" fmla="*/ 1693045 h 5226565"/>
              <a:gd name="connsiteX28" fmla="*/ 6577499 w 7179830"/>
              <a:gd name="connsiteY28" fmla="*/ 1148230 h 5226565"/>
              <a:gd name="connsiteX29" fmla="*/ 5494816 w 7179830"/>
              <a:gd name="connsiteY29" fmla="*/ 563527 h 5226565"/>
              <a:gd name="connsiteX30" fmla="*/ 5366967 w 7179830"/>
              <a:gd name="connsiteY30" fmla="*/ 514176 h 5226565"/>
              <a:gd name="connsiteX31" fmla="*/ 5244661 w 7179830"/>
              <a:gd name="connsiteY31" fmla="*/ 470725 h 5226565"/>
              <a:gd name="connsiteX32" fmla="*/ 5904822 w 7179830"/>
              <a:gd name="connsiteY32" fmla="*/ 815468 h 5226565"/>
              <a:gd name="connsiteX33" fmla="*/ 7015222 w 7179830"/>
              <a:gd name="connsiteY33" fmla="*/ 1815185 h 5226565"/>
              <a:gd name="connsiteX34" fmla="*/ 7040454 w 7179830"/>
              <a:gd name="connsiteY34" fmla="*/ 1854830 h 5226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179830" h="5226565">
                <a:moveTo>
                  <a:pt x="5217841" y="464824"/>
                </a:moveTo>
                <a:lnTo>
                  <a:pt x="5222490" y="464289"/>
                </a:lnTo>
                <a:lnTo>
                  <a:pt x="5216768" y="463394"/>
                </a:lnTo>
                <a:cubicBezTo>
                  <a:pt x="5216768" y="463394"/>
                  <a:pt x="5216768" y="464646"/>
                  <a:pt x="5217841" y="464824"/>
                </a:cubicBezTo>
                <a:close/>
                <a:moveTo>
                  <a:pt x="4945201" y="5226565"/>
                </a:moveTo>
                <a:lnTo>
                  <a:pt x="140449" y="2240811"/>
                </a:lnTo>
                <a:lnTo>
                  <a:pt x="232913" y="2052782"/>
                </a:lnTo>
                <a:cubicBezTo>
                  <a:pt x="277693" y="1968290"/>
                  <a:pt x="325201" y="1885054"/>
                  <a:pt x="375714" y="1803205"/>
                </a:cubicBezTo>
                <a:cubicBezTo>
                  <a:pt x="667528" y="1329721"/>
                  <a:pt x="1039629" y="935091"/>
                  <a:pt x="1512756" y="638448"/>
                </a:cubicBezTo>
                <a:cubicBezTo>
                  <a:pt x="1939392" y="370950"/>
                  <a:pt x="2405724" y="210560"/>
                  <a:pt x="2902095" y="120440"/>
                </a:cubicBezTo>
                <a:cubicBezTo>
                  <a:pt x="2884054" y="118134"/>
                  <a:pt x="2865727" y="119904"/>
                  <a:pt x="2848453" y="125626"/>
                </a:cubicBezTo>
                <a:cubicBezTo>
                  <a:pt x="2498704" y="175943"/>
                  <a:pt x="2158217" y="277201"/>
                  <a:pt x="1837830" y="426203"/>
                </a:cubicBezTo>
                <a:cubicBezTo>
                  <a:pt x="1147094" y="744660"/>
                  <a:pt x="593502" y="1217071"/>
                  <a:pt x="214608" y="1882239"/>
                </a:cubicBezTo>
                <a:cubicBezTo>
                  <a:pt x="169441" y="1960776"/>
                  <a:pt x="128308" y="2041369"/>
                  <a:pt x="91317" y="2123701"/>
                </a:cubicBezTo>
                <a:lnTo>
                  <a:pt x="64092" y="2193361"/>
                </a:lnTo>
                <a:lnTo>
                  <a:pt x="0" y="2153533"/>
                </a:lnTo>
                <a:lnTo>
                  <a:pt x="42834" y="2047277"/>
                </a:lnTo>
                <a:cubicBezTo>
                  <a:pt x="241792" y="1615775"/>
                  <a:pt x="541268" y="1241591"/>
                  <a:pt x="923582" y="915600"/>
                </a:cubicBezTo>
                <a:cubicBezTo>
                  <a:pt x="1435331" y="478415"/>
                  <a:pt x="2028081" y="205375"/>
                  <a:pt x="2686989" y="73950"/>
                </a:cubicBezTo>
                <a:cubicBezTo>
                  <a:pt x="2810367" y="49274"/>
                  <a:pt x="2934818" y="32466"/>
                  <a:pt x="3059983" y="20308"/>
                </a:cubicBezTo>
                <a:cubicBezTo>
                  <a:pt x="3185149" y="8148"/>
                  <a:pt x="3308706" y="2963"/>
                  <a:pt x="3454435" y="1176"/>
                </a:cubicBezTo>
                <a:cubicBezTo>
                  <a:pt x="3599805" y="-5977"/>
                  <a:pt x="3761985" y="20665"/>
                  <a:pt x="3923806" y="49990"/>
                </a:cubicBezTo>
                <a:cubicBezTo>
                  <a:pt x="4409449" y="137964"/>
                  <a:pt x="4886867" y="257228"/>
                  <a:pt x="5350874" y="426917"/>
                </a:cubicBezTo>
                <a:cubicBezTo>
                  <a:pt x="5797001" y="589991"/>
                  <a:pt x="6223101" y="792223"/>
                  <a:pt x="6607360" y="1075097"/>
                </a:cubicBezTo>
                <a:cubicBezTo>
                  <a:pt x="6794438" y="1212779"/>
                  <a:pt x="6965102" y="1365689"/>
                  <a:pt x="7110534" y="1541421"/>
                </a:cubicBezTo>
                <a:lnTo>
                  <a:pt x="7179830" y="1630542"/>
                </a:lnTo>
                <a:lnTo>
                  <a:pt x="7136295" y="1700600"/>
                </a:lnTo>
                <a:lnTo>
                  <a:pt x="7131140" y="1693045"/>
                </a:lnTo>
                <a:cubicBezTo>
                  <a:pt x="6977874" y="1483026"/>
                  <a:pt x="6788448" y="1305671"/>
                  <a:pt x="6577499" y="1148230"/>
                </a:cubicBezTo>
                <a:cubicBezTo>
                  <a:pt x="6245452" y="900401"/>
                  <a:pt x="5878538" y="716408"/>
                  <a:pt x="5494816" y="563527"/>
                </a:cubicBezTo>
                <a:cubicBezTo>
                  <a:pt x="5452491" y="546487"/>
                  <a:pt x="5409881" y="530036"/>
                  <a:pt x="5366967" y="514176"/>
                </a:cubicBezTo>
                <a:cubicBezTo>
                  <a:pt x="5326377" y="499156"/>
                  <a:pt x="5285430" y="485210"/>
                  <a:pt x="5244661" y="470725"/>
                </a:cubicBezTo>
                <a:cubicBezTo>
                  <a:pt x="5471517" y="572127"/>
                  <a:pt x="5691970" y="687263"/>
                  <a:pt x="5904822" y="815468"/>
                </a:cubicBezTo>
                <a:cubicBezTo>
                  <a:pt x="6336645" y="1080104"/>
                  <a:pt x="6718758" y="1400351"/>
                  <a:pt x="7015222" y="1815185"/>
                </a:cubicBezTo>
                <a:lnTo>
                  <a:pt x="7040454" y="1854830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61E26D-37C0-42FF-B68E-DF7E93F45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6" y="673770"/>
            <a:ext cx="3644489" cy="2414488"/>
          </a:xfrm>
        </p:spPr>
        <p:txBody>
          <a:bodyPr anchor="t">
            <a:normAutofit/>
          </a:bodyPr>
          <a:lstStyle/>
          <a:p>
            <a:r>
              <a:rPr lang="sr-Latn-RS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Prodromal</a:t>
            </a:r>
            <a:r>
              <a:rPr lang="sr-Latn-RS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</a:t>
            </a:r>
            <a:endParaRPr lang="sr-Latn-RS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9F8D2-5F6F-4199-AD50-B435ADD94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882315"/>
            <a:ext cx="5254754" cy="5294647"/>
          </a:xfrm>
        </p:spPr>
        <p:txBody>
          <a:bodyPr>
            <a:normAutofit/>
          </a:bodyPr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Gradual onset, can last for years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Discreet changes in behavior - social withdrawal, isolation, difficulties in learning, work engagement, affective distancing, loss of will, emergence of unusual ideas and interests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9910027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418FF-79EA-4182-B220-8B22ED6E5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Adverse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effects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0EBE0A9-A1EA-403A-8B8E-47E4EF827C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Atypical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antipsychotics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A1D3526-EF93-4EF0-8BB1-F66F16962B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Typical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antipsychotics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C3FCA22-FCF6-4339-B982-029A8B8989C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Acute dystonia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Akathisia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Parkinsonism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Tardive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dyskinesia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Postural hypotension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Dry mouth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Difficulty urinating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Sexual dysfunction disorders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Constipation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Glaucoma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0533449-D5D2-49DA-A4E8-D74D2201A24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Latn-RS" dirty="0"/>
              <a:t>....</a:t>
            </a:r>
          </a:p>
          <a:p>
            <a:r>
              <a:rPr lang="sr-Latn-RS" dirty="0" err="1"/>
              <a:t>Weight</a:t>
            </a:r>
            <a:r>
              <a:rPr lang="sr-Latn-RS" dirty="0"/>
              <a:t> </a:t>
            </a:r>
            <a:r>
              <a:rPr lang="sr-Latn-RS" dirty="0" err="1"/>
              <a:t>gain</a:t>
            </a:r>
            <a:endParaRPr lang="sr-Latn-RS" dirty="0"/>
          </a:p>
          <a:p>
            <a:r>
              <a:rPr lang="sr-Latn-RS" dirty="0" err="1"/>
              <a:t>Galactorrhea</a:t>
            </a:r>
            <a:endParaRPr lang="sr-Latn-RS" dirty="0"/>
          </a:p>
          <a:p>
            <a:r>
              <a:rPr lang="sr-Latn-RS" dirty="0" err="1"/>
              <a:t>Amenorrhea</a:t>
            </a:r>
            <a:endParaRPr lang="sr-Latn-RS" dirty="0"/>
          </a:p>
          <a:p>
            <a:r>
              <a:rPr lang="sr-Latn-RS" dirty="0" err="1"/>
              <a:t>Agranulocytosis</a:t>
            </a:r>
            <a:endParaRPr lang="sr-Latn-RS" dirty="0"/>
          </a:p>
          <a:p>
            <a:r>
              <a:rPr lang="sr-Latn-RS" dirty="0"/>
              <a:t>...</a:t>
            </a:r>
          </a:p>
          <a:p>
            <a:r>
              <a:rPr lang="sr-Latn-RS" dirty="0" err="1"/>
              <a:t>Metabolic</a:t>
            </a:r>
            <a:r>
              <a:rPr lang="sr-Latn-RS" dirty="0"/>
              <a:t> </a:t>
            </a:r>
            <a:r>
              <a:rPr lang="sr-Latn-RS" dirty="0" err="1"/>
              <a:t>syndrome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53532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FEB98E-B88E-49EB-B990-87A396F77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</p:spPr>
        <p:txBody>
          <a:bodyPr>
            <a:normAutofit/>
          </a:bodyPr>
          <a:lstStyle/>
          <a:p>
            <a:r>
              <a:rPr lang="sr-Latn-RS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Adverse</a:t>
            </a:r>
            <a:r>
              <a:rPr lang="sr-Latn-RS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effects</a:t>
            </a:r>
            <a:endParaRPr lang="en-GB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4BAA5-B0DF-4FF5-A932-D76888B299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 fontScale="92500" lnSpcReduction="10000"/>
          </a:bodyPr>
          <a:lstStyle/>
          <a:p>
            <a:r>
              <a:rPr lang="sr-Latn-R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Malignant</a:t>
            </a:r>
            <a:r>
              <a:rPr lang="sr-Latn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neuroleptic</a:t>
            </a:r>
            <a:r>
              <a:rPr lang="sr-Latn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syndrome</a:t>
            </a:r>
            <a:r>
              <a:rPr lang="sr-Latn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</a:p>
          <a:p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most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difficult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most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serious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condition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Frequency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about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1%</a:t>
            </a:r>
          </a:p>
          <a:p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Unknown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etiology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Clinical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picture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hyperthermia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(39-40°C),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extrapyramidal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syndrome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vegetative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dysfunction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altered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consciousness</a:t>
            </a:r>
            <a:endParaRPr lang="sr-Lat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Laboratory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analyses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increase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CPK, LDH,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leukocytosis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metabolic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acidosis</a:t>
            </a:r>
            <a:endParaRPr lang="en-GB" sz="150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46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1F78D-F125-4EE1-A1FB-0EF411980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Side 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effects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Antipsychotic Side Effect Profiles (Typical / AtypicaI) Listed ... | GrepMed">
            <a:extLst>
              <a:ext uri="{FF2B5EF4-FFF2-40B4-BE49-F238E27FC236}">
                <a16:creationId xmlns:a16="http://schemas.microsoft.com/office/drawing/2014/main" id="{1D5A8FBF-677E-47C8-97DF-66F1168631E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908" y="0"/>
            <a:ext cx="5394702" cy="6741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1231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0" tIns="12700" rIns="0" bIns="0" rtlCol="0">
            <a:noAutofit/>
          </a:bodyPr>
          <a:lstStyle/>
          <a:p>
            <a:pPr marL="12700">
              <a:spcBef>
                <a:spcPts val="100"/>
              </a:spcBef>
            </a:pPr>
            <a:r>
              <a:rPr lang="en-US" sz="36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do we plan pharmacotherapy?</a:t>
            </a:r>
            <a:endParaRPr lang="sr-Latn-R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09DAFB-AE59-4C89-9D83-1DDA2F2BE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D7A788-904D-4AE4-9EE2-3E8DEA28218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11" name="object 3">
            <a:extLst>
              <a:ext uri="{FF2B5EF4-FFF2-40B4-BE49-F238E27FC236}">
                <a16:creationId xmlns:a16="http://schemas.microsoft.com/office/drawing/2014/main" id="{8B5B8CEF-F509-49F7-9947-1A4381F8BF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5559673"/>
              </p:ext>
            </p:extLst>
          </p:nvPr>
        </p:nvGraphicFramePr>
        <p:xfrm>
          <a:off x="5101143" y="1008993"/>
          <a:ext cx="5077071" cy="4760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DB304A14-32D0-4873-B914-423ED7B8D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5B6CA0-17B8-4687-9D12-357EB2EA9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387502" cy="1325563"/>
          </a:xfrm>
        </p:spPr>
        <p:txBody>
          <a:bodyPr>
            <a:normAutofit/>
          </a:bodyPr>
          <a:lstStyle/>
          <a:p>
            <a:r>
              <a:rPr lang="sr-Latn-RS" sz="4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sr-Latn-RS" sz="4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sr-Latn-RS" sz="4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depot</a:t>
            </a:r>
            <a:r>
              <a:rPr lang="sr-Latn-RS" sz="4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4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antipsychotics</a:t>
            </a:r>
            <a:r>
              <a:rPr lang="sr-Latn-RS" sz="4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GB" sz="4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676C3AB-BE11-40E8-949A-553D07F35B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797" r="13872" b="2"/>
          <a:stretch/>
        </p:blipFill>
        <p:spPr>
          <a:xfrm>
            <a:off x="6621294" y="1295416"/>
            <a:ext cx="5570706" cy="5562584"/>
          </a:xfrm>
          <a:custGeom>
            <a:avLst/>
            <a:gdLst/>
            <a:ahLst/>
            <a:cxnLst/>
            <a:rect l="l" t="t" r="r" b="b"/>
            <a:pathLst>
              <a:path w="5570706" h="5562584">
                <a:moveTo>
                  <a:pt x="3374687" y="0"/>
                </a:moveTo>
                <a:cubicBezTo>
                  <a:pt x="4190094" y="0"/>
                  <a:pt x="4937956" y="289196"/>
                  <a:pt x="5521301" y="770615"/>
                </a:cubicBezTo>
                <a:lnTo>
                  <a:pt x="5570706" y="815517"/>
                </a:lnTo>
                <a:lnTo>
                  <a:pt x="5570706" y="5562584"/>
                </a:lnTo>
                <a:lnTo>
                  <a:pt x="808135" y="5562584"/>
                </a:lnTo>
                <a:lnTo>
                  <a:pt x="770615" y="5521302"/>
                </a:lnTo>
                <a:cubicBezTo>
                  <a:pt x="289196" y="4937957"/>
                  <a:pt x="0" y="4190095"/>
                  <a:pt x="0" y="3374687"/>
                </a:cubicBezTo>
                <a:cubicBezTo>
                  <a:pt x="0" y="1510899"/>
                  <a:pt x="1510899" y="0"/>
                  <a:pt x="3374687" y="0"/>
                </a:cubicBezTo>
                <a:close/>
              </a:path>
            </a:pathLst>
          </a:custGeom>
        </p:spPr>
      </p:pic>
      <p:sp>
        <p:nvSpPr>
          <p:cNvPr id="31" name="!!Oval">
            <a:extLst>
              <a:ext uri="{FF2B5EF4-FFF2-40B4-BE49-F238E27FC236}">
                <a16:creationId xmlns:a16="http://schemas.microsoft.com/office/drawing/2014/main" id="{1D460C86-854F-4FB3-ABC2-E823D8FEB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43451" y="1656147"/>
            <a:ext cx="546100" cy="546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!!Arc">
            <a:extLst>
              <a:ext uri="{FF2B5EF4-FFF2-40B4-BE49-F238E27FC236}">
                <a16:creationId xmlns:a16="http://schemas.microsoft.com/office/drawing/2014/main" id="{BB48116A-278A-4CC5-89D3-9DE8E8FF12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34739" y="587516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4" name="Content Placeholder 2">
            <a:extLst>
              <a:ext uri="{FF2B5EF4-FFF2-40B4-BE49-F238E27FC236}">
                <a16:creationId xmlns:a16="http://schemas.microsoft.com/office/drawing/2014/main" id="{060E55F8-9CFF-4215-AF69-FBE4F80C81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0567550"/>
              </p:ext>
            </p:extLst>
          </p:nvPr>
        </p:nvGraphicFramePr>
        <p:xfrm>
          <a:off x="261257" y="1812471"/>
          <a:ext cx="5964445" cy="4680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206685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10">
            <a:extLst>
              <a:ext uri="{FF2B5EF4-FFF2-40B4-BE49-F238E27FC236}">
                <a16:creationId xmlns:a16="http://schemas.microsoft.com/office/drawing/2014/main" id="{E92FEB64-6EEA-4759-B4A4-BD2C1E660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12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7393" y="847600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0F3B49B-A596-46A0-8ADB-EEA6273DD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233241"/>
            <a:ext cx="3791583" cy="4064628"/>
          </a:xfrm>
        </p:spPr>
        <p:txBody>
          <a:bodyPr>
            <a:normAutofit/>
          </a:bodyPr>
          <a:lstStyle/>
          <a:p>
            <a:r>
              <a:rPr lang="sr-Latn-RS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sr-Latn-RS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sr-Latn-RS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depot</a:t>
            </a:r>
            <a:r>
              <a:rPr lang="sr-Latn-RS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antipsychotics</a:t>
            </a:r>
            <a:r>
              <a:rPr lang="sr-Latn-RS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GB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Freeform: Shape 14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16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18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DF7098-922F-4B47-9D96-8FA41CAF9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simpler metabolic pathway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more stable concentration of the drug in the blood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Better compliance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Bi-</a:t>
            </a:r>
            <a:r>
              <a:rPr lang="sr-Latn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weekly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monthly or quarterly controls</a:t>
            </a:r>
            <a:endParaRPr lang="en-GB" dirty="0"/>
          </a:p>
        </p:txBody>
      </p:sp>
      <p:sp>
        <p:nvSpPr>
          <p:cNvPr id="37" name="Freeform: Shape 20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22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0505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24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4563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FA3C7DEA-BCC2-4295-8850-1479932961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289949D-B9F6-468A-86FE-2694DC5AE7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AB00ECB-B38B-4500-BBC6-F5C1616B077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79226" y="1755073"/>
            <a:ext cx="9833548" cy="106680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Hospitalization - yes or no?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4DF0958-0C87-4C28-9554-2FADC788C2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67135" y="0"/>
            <a:ext cx="4324865" cy="264114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EC53B48-7B73-49D1-A6FD-9DBF5141EA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DEDDC41-2C98-4AF1-A0EA-AEEC34827C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2208F20-F93C-4530-8370-FC7818BABB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52F51E0-B50B-43EA-B6AC-C16BD29C3E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4FAE82-1B71-4616-8602-1B7B849A800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79226" y="3049325"/>
            <a:ext cx="9833548" cy="2945574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1800" dirty="0">
              <a:solidFill>
                <a:schemeClr val="tx2"/>
              </a:solidFill>
            </a:endParaRPr>
          </a:p>
          <a:p>
            <a:endParaRPr lang="en-US" sz="1800" dirty="0">
              <a:solidFill>
                <a:schemeClr val="tx2"/>
              </a:solidFill>
            </a:endParaRPr>
          </a:p>
          <a:p>
            <a:endParaRPr lang="en-US" sz="1800" dirty="0">
              <a:solidFill>
                <a:schemeClr val="tx2"/>
              </a:solidFill>
            </a:endParaRPr>
          </a:p>
          <a:p>
            <a:pPr marL="0"/>
            <a:endParaRPr lang="en-US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7433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7B216A-316D-40CE-A098-7E0BBA9F1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episode of schizophrenia - YES</a:t>
            </a:r>
            <a:endParaRPr lang="en-GB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D41A89-3227-4520-BD94-97768AEF0B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Easier performance of diagnostics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Starting the therapeutic protocol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Safety of the patient who has intense aggressive impulses with insanity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Better control of disorganized behavior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Strengthening the relationship of trust and cooperation</a:t>
            </a:r>
            <a:endParaRPr lang="en-GB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1435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B38F03-672A-4CB4-B3F0-434DAAD92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</p:spPr>
        <p:txBody>
          <a:bodyPr>
            <a:normAutofit/>
          </a:bodyPr>
          <a:lstStyle/>
          <a:p>
            <a:r>
              <a:rPr lang="sr-Latn-RS" sz="37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Hospitalization</a:t>
            </a:r>
            <a:r>
              <a:rPr lang="sr-Latn-RS" sz="37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sr-Latn-RS" sz="37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justified</a:t>
            </a:r>
            <a:r>
              <a:rPr lang="sr-Latn-RS" sz="37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37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endParaRPr lang="en-GB" sz="37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6D7F58-3613-437F-80F9-5DC2D59BA3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the patient is suicidal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he puts himself or the environment in danger by acting violently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the patient refuses to take care of therapy and nutrition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side effects of drugs are expressed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would you add?</a:t>
            </a:r>
            <a:endParaRPr lang="en-GB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8434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2700"/>
            <a:r>
              <a:rPr lang="sr-Latn-RS" sz="4100" spc="-5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Psychosocial</a:t>
            </a:r>
            <a:r>
              <a:rPr lang="sr-Latn-RS" sz="41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4100" spc="-5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interventions</a:t>
            </a:r>
            <a:endParaRPr lang="en-US" sz="4100" kern="1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840B785-A311-4A46-A040-45B80CAC5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pPr marL="355600" indent="-228600">
              <a:lnSpc>
                <a:spcPct val="150000"/>
              </a:lnSpc>
              <a:spcBef>
                <a:spcPts val="95"/>
              </a:spcBef>
              <a:buClr>
                <a:srgbClr val="AA8913"/>
              </a:buClr>
              <a:buSzPct val="89285"/>
              <a:buFont typeface="Arial" panose="020B0604020202020204" pitchFamily="34" charset="0"/>
              <a:buChar char="•"/>
              <a:tabLst>
                <a:tab pos="356235" algn="l"/>
              </a:tabLst>
            </a:pPr>
            <a:r>
              <a:rPr lang="sr-Latn-RS" dirty="0" err="1"/>
              <a:t>Psychoeducation</a:t>
            </a:r>
            <a:r>
              <a:rPr lang="sr-Latn-RS" dirty="0"/>
              <a:t> </a:t>
            </a:r>
            <a:endParaRPr lang="en-US" dirty="0"/>
          </a:p>
          <a:p>
            <a:pPr marL="355600" indent="-228600">
              <a:lnSpc>
                <a:spcPct val="150000"/>
              </a:lnSpc>
              <a:spcBef>
                <a:spcPts val="95"/>
              </a:spcBef>
              <a:buClr>
                <a:srgbClr val="AA8913"/>
              </a:buClr>
              <a:buSzPct val="89285"/>
              <a:buFont typeface="Arial" panose="020B0604020202020204" pitchFamily="34" charset="0"/>
              <a:buChar char="•"/>
              <a:tabLst>
                <a:tab pos="356235" algn="l"/>
              </a:tabLst>
            </a:pPr>
            <a:r>
              <a:rPr lang="sr-Latn-RS" dirty="0" err="1"/>
              <a:t>Supportive</a:t>
            </a:r>
            <a:r>
              <a:rPr lang="sr-Latn-RS" dirty="0"/>
              <a:t> </a:t>
            </a:r>
            <a:r>
              <a:rPr lang="sr-Latn-RS" dirty="0" err="1"/>
              <a:t>psychotherapy</a:t>
            </a:r>
            <a:r>
              <a:rPr lang="sr-Latn-RS" dirty="0"/>
              <a:t> </a:t>
            </a:r>
            <a:endParaRPr lang="en-US" dirty="0"/>
          </a:p>
          <a:p>
            <a:pPr marL="355600" indent="-228600">
              <a:lnSpc>
                <a:spcPct val="150000"/>
              </a:lnSpc>
              <a:spcBef>
                <a:spcPts val="95"/>
              </a:spcBef>
              <a:buClr>
                <a:srgbClr val="AA8913"/>
              </a:buClr>
              <a:buSzPct val="89285"/>
              <a:buFont typeface="Arial" panose="020B0604020202020204" pitchFamily="34" charset="0"/>
              <a:buChar char="•"/>
              <a:tabLst>
                <a:tab pos="356235" algn="l"/>
              </a:tabLst>
            </a:pPr>
            <a:r>
              <a:rPr lang="sr-Latn-RS" dirty="0"/>
              <a:t>CBT - </a:t>
            </a:r>
            <a:r>
              <a:rPr lang="sr-Latn-RS" dirty="0" err="1"/>
              <a:t>resistant</a:t>
            </a:r>
            <a:r>
              <a:rPr lang="sr-Latn-RS" dirty="0"/>
              <a:t> </a:t>
            </a:r>
            <a:r>
              <a:rPr lang="sr-Latn-RS" dirty="0" err="1"/>
              <a:t>hallucinations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en-US" dirty="0"/>
              <a:t>delusions </a:t>
            </a:r>
            <a:r>
              <a:rPr lang="sr-Latn-RS" dirty="0"/>
              <a:t>– </a:t>
            </a:r>
            <a:endParaRPr lang="en-US" dirty="0"/>
          </a:p>
          <a:p>
            <a:pPr marL="355600" indent="-228600">
              <a:lnSpc>
                <a:spcPct val="150000"/>
              </a:lnSpc>
              <a:spcBef>
                <a:spcPts val="95"/>
              </a:spcBef>
              <a:buClr>
                <a:srgbClr val="AA8913"/>
              </a:buClr>
              <a:buSzPct val="89285"/>
              <a:buFont typeface="Arial" panose="020B0604020202020204" pitchFamily="34" charset="0"/>
              <a:buChar char="•"/>
              <a:tabLst>
                <a:tab pos="356235" algn="l"/>
              </a:tabLst>
            </a:pPr>
            <a:r>
              <a:rPr lang="sr-Latn-RS" dirty="0" err="1"/>
              <a:t>Cognitive</a:t>
            </a:r>
            <a:r>
              <a:rPr lang="sr-Latn-RS" dirty="0"/>
              <a:t> </a:t>
            </a:r>
            <a:r>
              <a:rPr lang="sr-Latn-RS" dirty="0" err="1"/>
              <a:t>remediation</a:t>
            </a:r>
            <a:r>
              <a:rPr lang="sr-Latn-RS" dirty="0"/>
              <a:t> </a:t>
            </a:r>
            <a:endParaRPr lang="en-US" dirty="0"/>
          </a:p>
          <a:p>
            <a:pPr marL="355600" indent="-228600">
              <a:lnSpc>
                <a:spcPct val="150000"/>
              </a:lnSpc>
              <a:spcBef>
                <a:spcPts val="95"/>
              </a:spcBef>
              <a:buClr>
                <a:srgbClr val="AA8913"/>
              </a:buClr>
              <a:buSzPct val="89285"/>
              <a:buFont typeface="Arial" panose="020B0604020202020204" pitchFamily="34" charset="0"/>
              <a:buChar char="•"/>
              <a:tabLst>
                <a:tab pos="356235" algn="l"/>
              </a:tabLst>
            </a:pPr>
            <a:r>
              <a:rPr lang="sr-Latn-RS" dirty="0" err="1"/>
              <a:t>Social</a:t>
            </a:r>
            <a:r>
              <a:rPr lang="sr-Latn-RS" dirty="0"/>
              <a:t> </a:t>
            </a:r>
            <a:r>
              <a:rPr lang="sr-Latn-RS" dirty="0" err="1"/>
              <a:t>skills</a:t>
            </a:r>
            <a:r>
              <a:rPr lang="sr-Latn-RS" dirty="0"/>
              <a:t> </a:t>
            </a:r>
            <a:r>
              <a:rPr lang="sr-Latn-RS" dirty="0" err="1"/>
              <a:t>training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D2B266D-3625-4584-A5C3-7D3F672CF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463B99A-73EE-4FBB-B7C4-F9F9BCC25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5D2A5D1-BA0D-47D3-B051-DA7743C46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219825"/>
          </a:xfrm>
          <a:custGeom>
            <a:avLst/>
            <a:gdLst>
              <a:gd name="connsiteX0" fmla="*/ 6789701 w 12192000"/>
              <a:gd name="connsiteY0" fmla="*/ 6151588 h 6219825"/>
              <a:gd name="connsiteX1" fmla="*/ 6788702 w 12192000"/>
              <a:gd name="connsiteY1" fmla="*/ 6151666 h 6219825"/>
              <a:gd name="connsiteX2" fmla="*/ 6788476 w 12192000"/>
              <a:gd name="connsiteY2" fmla="*/ 6152200 h 6219825"/>
              <a:gd name="connsiteX3" fmla="*/ 9834 w 12192000"/>
              <a:gd name="connsiteY3" fmla="*/ 0 h 6219825"/>
              <a:gd name="connsiteX4" fmla="*/ 12357 w 12192000"/>
              <a:gd name="connsiteY4" fmla="*/ 1 h 6219825"/>
              <a:gd name="connsiteX5" fmla="*/ 12192000 w 12192000"/>
              <a:gd name="connsiteY5" fmla="*/ 1 h 6219825"/>
              <a:gd name="connsiteX6" fmla="*/ 12192000 w 12192000"/>
              <a:gd name="connsiteY6" fmla="*/ 5105401 h 6219825"/>
              <a:gd name="connsiteX7" fmla="*/ 12191716 w 12192000"/>
              <a:gd name="connsiteY7" fmla="*/ 5105401 h 6219825"/>
              <a:gd name="connsiteX8" fmla="*/ 12192000 w 12192000"/>
              <a:gd name="connsiteY8" fmla="*/ 5256977 h 6219825"/>
              <a:gd name="connsiteX9" fmla="*/ 12061096 w 12192000"/>
              <a:gd name="connsiteY9" fmla="*/ 5296034 h 6219825"/>
              <a:gd name="connsiteX10" fmla="*/ 11676800 w 12192000"/>
              <a:gd name="connsiteY10" fmla="*/ 5399652 h 6219825"/>
              <a:gd name="connsiteX11" fmla="*/ 10425355 w 12192000"/>
              <a:gd name="connsiteY11" fmla="*/ 5683310 h 6219825"/>
              <a:gd name="connsiteX12" fmla="*/ 9424022 w 12192000"/>
              <a:gd name="connsiteY12" fmla="*/ 5858546 h 6219825"/>
              <a:gd name="connsiteX13" fmla="*/ 8458419 w 12192000"/>
              <a:gd name="connsiteY13" fmla="*/ 5992303 h 6219825"/>
              <a:gd name="connsiteX14" fmla="*/ 7715970 w 12192000"/>
              <a:gd name="connsiteY14" fmla="*/ 6072283 h 6219825"/>
              <a:gd name="connsiteX15" fmla="*/ 6951716 w 12192000"/>
              <a:gd name="connsiteY15" fmla="*/ 6138091 h 6219825"/>
              <a:gd name="connsiteX16" fmla="*/ 6936303 w 12192000"/>
              <a:gd name="connsiteY16" fmla="*/ 6140163 h 6219825"/>
              <a:gd name="connsiteX17" fmla="*/ 6790448 w 12192000"/>
              <a:gd name="connsiteY17" fmla="*/ 6151529 h 6219825"/>
              <a:gd name="connsiteX18" fmla="*/ 6799941 w 12192000"/>
              <a:gd name="connsiteY18" fmla="*/ 6153349 h 6219825"/>
              <a:gd name="connsiteX19" fmla="*/ 6835432 w 12192000"/>
              <a:gd name="connsiteY19" fmla="*/ 6151642 h 6219825"/>
              <a:gd name="connsiteX20" fmla="*/ 6884003 w 12192000"/>
              <a:gd name="connsiteY20" fmla="*/ 6148662 h 6219825"/>
              <a:gd name="connsiteX21" fmla="*/ 7578771 w 12192000"/>
              <a:gd name="connsiteY21" fmla="*/ 6116122 h 6219825"/>
              <a:gd name="connsiteX22" fmla="*/ 8623845 w 12192000"/>
              <a:gd name="connsiteY22" fmla="*/ 6029188 h 6219825"/>
              <a:gd name="connsiteX23" fmla="*/ 9479970 w 12192000"/>
              <a:gd name="connsiteY23" fmla="*/ 5925239 h 6219825"/>
              <a:gd name="connsiteX24" fmla="*/ 10629308 w 12192000"/>
              <a:gd name="connsiteY24" fmla="*/ 5731000 h 6219825"/>
              <a:gd name="connsiteX25" fmla="*/ 11998498 w 12192000"/>
              <a:gd name="connsiteY25" fmla="*/ 5404869 h 6219825"/>
              <a:gd name="connsiteX26" fmla="*/ 12192000 w 12192000"/>
              <a:gd name="connsiteY26" fmla="*/ 5347846 h 6219825"/>
              <a:gd name="connsiteX27" fmla="*/ 12192000 w 12192000"/>
              <a:gd name="connsiteY27" fmla="*/ 5402606 h 6219825"/>
              <a:gd name="connsiteX28" fmla="*/ 11829257 w 12192000"/>
              <a:gd name="connsiteY28" fmla="*/ 5507950 h 6219825"/>
              <a:gd name="connsiteX29" fmla="*/ 10939183 w 12192000"/>
              <a:gd name="connsiteY29" fmla="*/ 5722555 h 6219825"/>
              <a:gd name="connsiteX30" fmla="*/ 9985530 w 12192000"/>
              <a:gd name="connsiteY30" fmla="*/ 5902635 h 6219825"/>
              <a:gd name="connsiteX31" fmla="*/ 9186882 w 12192000"/>
              <a:gd name="connsiteY31" fmla="*/ 6018631 h 6219825"/>
              <a:gd name="connsiteX32" fmla="*/ 8578198 w 12192000"/>
              <a:gd name="connsiteY32" fmla="*/ 6088179 h 6219825"/>
              <a:gd name="connsiteX33" fmla="*/ 7864358 w 12192000"/>
              <a:gd name="connsiteY33" fmla="*/ 6149656 h 6219825"/>
              <a:gd name="connsiteX34" fmla="*/ 6935502 w 12192000"/>
              <a:gd name="connsiteY34" fmla="*/ 6201071 h 6219825"/>
              <a:gd name="connsiteX35" fmla="*/ 6477750 w 12192000"/>
              <a:gd name="connsiteY35" fmla="*/ 6214980 h 6219825"/>
              <a:gd name="connsiteX36" fmla="*/ 6362294 w 12192000"/>
              <a:gd name="connsiteY36" fmla="*/ 6219825 h 6219825"/>
              <a:gd name="connsiteX37" fmla="*/ 6057129 w 12192000"/>
              <a:gd name="connsiteY37" fmla="*/ 6219825 h 6219825"/>
              <a:gd name="connsiteX38" fmla="*/ 5977784 w 12192000"/>
              <a:gd name="connsiteY38" fmla="*/ 6215229 h 6219825"/>
              <a:gd name="connsiteX39" fmla="*/ 5265087 w 12192000"/>
              <a:gd name="connsiteY39" fmla="*/ 6178965 h 6219825"/>
              <a:gd name="connsiteX40" fmla="*/ 4346277 w 12192000"/>
              <a:gd name="connsiteY40" fmla="*/ 6116869 h 6219825"/>
              <a:gd name="connsiteX41" fmla="*/ 3373045 w 12192000"/>
              <a:gd name="connsiteY41" fmla="*/ 6018259 h 6219825"/>
              <a:gd name="connsiteX42" fmla="*/ 2362173 w 12192000"/>
              <a:gd name="connsiteY42" fmla="*/ 5899282 h 6219825"/>
              <a:gd name="connsiteX43" fmla="*/ 1233178 w 12192000"/>
              <a:gd name="connsiteY43" fmla="*/ 5726033 h 6219825"/>
              <a:gd name="connsiteX44" fmla="*/ 68500 w 12192000"/>
              <a:gd name="connsiteY44" fmla="*/ 5486226 h 6219825"/>
              <a:gd name="connsiteX45" fmla="*/ 0 w 12192000"/>
              <a:gd name="connsiteY45" fmla="*/ 5468863 h 6219825"/>
              <a:gd name="connsiteX46" fmla="*/ 0 w 12192000"/>
              <a:gd name="connsiteY46" fmla="*/ 5412351 h 6219825"/>
              <a:gd name="connsiteX47" fmla="*/ 72441 w 12192000"/>
              <a:gd name="connsiteY47" fmla="*/ 5431135 h 6219825"/>
              <a:gd name="connsiteX48" fmla="*/ 600716 w 12192000"/>
              <a:gd name="connsiteY48" fmla="*/ 5549555 h 6219825"/>
              <a:gd name="connsiteX49" fmla="*/ 1769512 w 12192000"/>
              <a:gd name="connsiteY49" fmla="*/ 5759811 h 6219825"/>
              <a:gd name="connsiteX50" fmla="*/ 2613554 w 12192000"/>
              <a:gd name="connsiteY50" fmla="*/ 5876802 h 6219825"/>
              <a:gd name="connsiteX51" fmla="*/ 2581134 w 12192000"/>
              <a:gd name="connsiteY51" fmla="*/ 5866867 h 6219825"/>
              <a:gd name="connsiteX52" fmla="*/ 1112635 w 12192000"/>
              <a:gd name="connsiteY52" fmla="*/ 5534031 h 6219825"/>
              <a:gd name="connsiteX53" fmla="*/ 420412 w 12192000"/>
              <a:gd name="connsiteY53" fmla="*/ 5334514 h 6219825"/>
              <a:gd name="connsiteX54" fmla="*/ 0 w 12192000"/>
              <a:gd name="connsiteY54" fmla="*/ 5195539 h 6219825"/>
              <a:gd name="connsiteX55" fmla="*/ 60 w 12192000"/>
              <a:gd name="connsiteY55" fmla="*/ 5105401 h 6219825"/>
              <a:gd name="connsiteX56" fmla="*/ 0 w 12192000"/>
              <a:gd name="connsiteY56" fmla="*/ 5105401 h 6219825"/>
              <a:gd name="connsiteX57" fmla="*/ 0 w 12192000"/>
              <a:gd name="connsiteY57" fmla="*/ 1 h 6219825"/>
              <a:gd name="connsiteX58" fmla="*/ 9834 w 12192000"/>
              <a:gd name="connsiteY58" fmla="*/ 1 h 621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2192000" h="6219825">
                <a:moveTo>
                  <a:pt x="6789701" y="6151588"/>
                </a:moveTo>
                <a:lnTo>
                  <a:pt x="6788702" y="6151666"/>
                </a:lnTo>
                <a:cubicBezTo>
                  <a:pt x="6788627" y="6151844"/>
                  <a:pt x="6788551" y="6152022"/>
                  <a:pt x="6788476" y="6152200"/>
                </a:cubicBezTo>
                <a:close/>
                <a:moveTo>
                  <a:pt x="9834" y="0"/>
                </a:moveTo>
                <a:lnTo>
                  <a:pt x="12357" y="1"/>
                </a:lnTo>
                <a:lnTo>
                  <a:pt x="12192000" y="1"/>
                </a:lnTo>
                <a:lnTo>
                  <a:pt x="12192000" y="5105401"/>
                </a:lnTo>
                <a:lnTo>
                  <a:pt x="12191716" y="5105401"/>
                </a:lnTo>
                <a:lnTo>
                  <a:pt x="12192000" y="5256977"/>
                </a:lnTo>
                <a:lnTo>
                  <a:pt x="12061096" y="5296034"/>
                </a:lnTo>
                <a:cubicBezTo>
                  <a:pt x="11933500" y="5332263"/>
                  <a:pt x="11805390" y="5366806"/>
                  <a:pt x="11676800" y="5399652"/>
                </a:cubicBezTo>
                <a:cubicBezTo>
                  <a:pt x="11262789" y="5507204"/>
                  <a:pt x="10845343" y="5600846"/>
                  <a:pt x="10425355" y="5683310"/>
                </a:cubicBezTo>
                <a:cubicBezTo>
                  <a:pt x="10092810" y="5748549"/>
                  <a:pt x="9759033" y="5806970"/>
                  <a:pt x="9424022" y="5858546"/>
                </a:cubicBezTo>
                <a:cubicBezTo>
                  <a:pt x="9102997" y="5908224"/>
                  <a:pt x="8781133" y="5952809"/>
                  <a:pt x="8458419" y="5992303"/>
                </a:cubicBezTo>
                <a:cubicBezTo>
                  <a:pt x="8211360" y="6022481"/>
                  <a:pt x="7963792" y="6048065"/>
                  <a:pt x="7715970" y="6072283"/>
                </a:cubicBezTo>
                <a:lnTo>
                  <a:pt x="6951716" y="6138091"/>
                </a:lnTo>
                <a:lnTo>
                  <a:pt x="6936303" y="6140163"/>
                </a:lnTo>
                <a:lnTo>
                  <a:pt x="6790448" y="6151529"/>
                </a:lnTo>
                <a:lnTo>
                  <a:pt x="6799941" y="6153349"/>
                </a:lnTo>
                <a:cubicBezTo>
                  <a:pt x="6811623" y="6153816"/>
                  <a:pt x="6823734" y="6151642"/>
                  <a:pt x="6835432" y="6151642"/>
                </a:cubicBezTo>
                <a:cubicBezTo>
                  <a:pt x="6851580" y="6151642"/>
                  <a:pt x="6867729" y="6149034"/>
                  <a:pt x="6884003" y="6148662"/>
                </a:cubicBezTo>
                <a:cubicBezTo>
                  <a:pt x="7115805" y="6143198"/>
                  <a:pt x="7347351" y="6131026"/>
                  <a:pt x="7578771" y="6116122"/>
                </a:cubicBezTo>
                <a:cubicBezTo>
                  <a:pt x="7927552" y="6093644"/>
                  <a:pt x="8276080" y="6065453"/>
                  <a:pt x="8623845" y="6029188"/>
                </a:cubicBezTo>
                <a:cubicBezTo>
                  <a:pt x="8909939" y="5999878"/>
                  <a:pt x="9195310" y="5965228"/>
                  <a:pt x="9479970" y="5925239"/>
                </a:cubicBezTo>
                <a:cubicBezTo>
                  <a:pt x="9864901" y="5870842"/>
                  <a:pt x="10248014" y="5806101"/>
                  <a:pt x="10629308" y="5731000"/>
                </a:cubicBezTo>
                <a:cubicBezTo>
                  <a:pt x="11090114" y="5639842"/>
                  <a:pt x="11546975" y="5532291"/>
                  <a:pt x="11998498" y="5404869"/>
                </a:cubicBezTo>
                <a:lnTo>
                  <a:pt x="12192000" y="5347846"/>
                </a:lnTo>
                <a:lnTo>
                  <a:pt x="12192000" y="5402606"/>
                </a:lnTo>
                <a:lnTo>
                  <a:pt x="11829257" y="5507950"/>
                </a:lnTo>
                <a:cubicBezTo>
                  <a:pt x="11534769" y="5587680"/>
                  <a:pt x="11238120" y="5658596"/>
                  <a:pt x="10939183" y="5722555"/>
                </a:cubicBezTo>
                <a:cubicBezTo>
                  <a:pt x="10622824" y="5790365"/>
                  <a:pt x="10304941" y="5850387"/>
                  <a:pt x="9985530" y="5902635"/>
                </a:cubicBezTo>
                <a:cubicBezTo>
                  <a:pt x="9720036" y="5946102"/>
                  <a:pt x="9453814" y="5984764"/>
                  <a:pt x="9186882" y="6018631"/>
                </a:cubicBezTo>
                <a:cubicBezTo>
                  <a:pt x="8984197" y="6044216"/>
                  <a:pt x="8781514" y="6068309"/>
                  <a:pt x="8578198" y="6088179"/>
                </a:cubicBezTo>
                <a:lnTo>
                  <a:pt x="7864358" y="6149656"/>
                </a:lnTo>
                <a:cubicBezTo>
                  <a:pt x="7554994" y="6172009"/>
                  <a:pt x="7245502" y="6189895"/>
                  <a:pt x="6935502" y="6201071"/>
                </a:cubicBezTo>
                <a:lnTo>
                  <a:pt x="6477750" y="6214980"/>
                </a:lnTo>
                <a:cubicBezTo>
                  <a:pt x="6439195" y="6212895"/>
                  <a:pt x="6400529" y="6214521"/>
                  <a:pt x="6362294" y="6219825"/>
                </a:cubicBezTo>
                <a:lnTo>
                  <a:pt x="6057129" y="6219825"/>
                </a:lnTo>
                <a:lnTo>
                  <a:pt x="5977784" y="6215229"/>
                </a:lnTo>
                <a:lnTo>
                  <a:pt x="5265087" y="6178965"/>
                </a:lnTo>
                <a:cubicBezTo>
                  <a:pt x="4958267" y="6166544"/>
                  <a:pt x="4651826" y="6146055"/>
                  <a:pt x="4346277" y="6116869"/>
                </a:cubicBezTo>
                <a:lnTo>
                  <a:pt x="3373045" y="6018259"/>
                </a:lnTo>
                <a:cubicBezTo>
                  <a:pt x="3035412" y="5983982"/>
                  <a:pt x="2698456" y="5944327"/>
                  <a:pt x="2362173" y="5899282"/>
                </a:cubicBezTo>
                <a:cubicBezTo>
                  <a:pt x="1984692" y="5849108"/>
                  <a:pt x="1608364" y="5791358"/>
                  <a:pt x="1233178" y="5726033"/>
                </a:cubicBezTo>
                <a:cubicBezTo>
                  <a:pt x="842181" y="5657291"/>
                  <a:pt x="453758" y="5578770"/>
                  <a:pt x="68500" y="5486226"/>
                </a:cubicBezTo>
                <a:lnTo>
                  <a:pt x="0" y="5468863"/>
                </a:lnTo>
                <a:lnTo>
                  <a:pt x="0" y="5412351"/>
                </a:lnTo>
                <a:lnTo>
                  <a:pt x="72441" y="5431135"/>
                </a:lnTo>
                <a:cubicBezTo>
                  <a:pt x="247961" y="5473331"/>
                  <a:pt x="424164" y="5512608"/>
                  <a:pt x="600716" y="5549555"/>
                </a:cubicBezTo>
                <a:cubicBezTo>
                  <a:pt x="988279" y="5630403"/>
                  <a:pt x="1378133" y="5699330"/>
                  <a:pt x="1769512" y="5759811"/>
                </a:cubicBezTo>
                <a:cubicBezTo>
                  <a:pt x="2052426" y="5803406"/>
                  <a:pt x="2335725" y="5843519"/>
                  <a:pt x="2613554" y="5876802"/>
                </a:cubicBezTo>
                <a:cubicBezTo>
                  <a:pt x="2605544" y="5879410"/>
                  <a:pt x="2594611" y="5869350"/>
                  <a:pt x="2581134" y="5866867"/>
                </a:cubicBezTo>
                <a:cubicBezTo>
                  <a:pt x="2087178" y="5774877"/>
                  <a:pt x="1597684" y="5663937"/>
                  <a:pt x="1112635" y="5534031"/>
                </a:cubicBezTo>
                <a:cubicBezTo>
                  <a:pt x="880453" y="5471934"/>
                  <a:pt x="649713" y="5405428"/>
                  <a:pt x="420412" y="5334514"/>
                </a:cubicBezTo>
                <a:lnTo>
                  <a:pt x="0" y="5195539"/>
                </a:lnTo>
                <a:lnTo>
                  <a:pt x="60" y="5105401"/>
                </a:lnTo>
                <a:lnTo>
                  <a:pt x="0" y="5105401"/>
                </a:lnTo>
                <a:lnTo>
                  <a:pt x="0" y="1"/>
                </a:lnTo>
                <a:lnTo>
                  <a:pt x="9834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E22D67-9DE6-4EBA-BEA9-73BA8A07A9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699" t="46356" r="23988" b="9923"/>
          <a:stretch/>
        </p:blipFill>
        <p:spPr>
          <a:xfrm>
            <a:off x="2025983" y="65314"/>
            <a:ext cx="7408887" cy="5794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5811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  <a:prstGeom prst="rect">
            <a:avLst/>
          </a:prstGeom>
        </p:spPr>
        <p:txBody>
          <a:bodyPr vert="horz" lIns="0" tIns="12700" rIns="0" bIns="0" rtlCol="0">
            <a:normAutofit/>
          </a:bodyPr>
          <a:lstStyle/>
          <a:p>
            <a:pPr marL="12700">
              <a:spcBef>
                <a:spcPts val="100"/>
              </a:spcBef>
            </a:pPr>
            <a:r>
              <a:rPr lang="sr-Latn-RS" spc="-5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Rehabilitation</a:t>
            </a:r>
            <a:endParaRPr lang="en-GB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object 3"/>
          <p:cNvSpPr txBox="1">
            <a:spLocks noGrp="1"/>
          </p:cNvSpPr>
          <p:nvPr>
            <p:ph idx="1"/>
          </p:nvPr>
        </p:nvSpPr>
        <p:spPr>
          <a:xfrm>
            <a:off x="6096000" y="820879"/>
            <a:ext cx="6092952" cy="5808521"/>
          </a:xfrm>
          <a:prstGeom prst="rect">
            <a:avLst/>
          </a:prstGeom>
        </p:spPr>
        <p:txBody>
          <a:bodyPr vert="horz" lIns="0" tIns="12700" rIns="0" bIns="0" rtlCol="0" anchor="t">
            <a:normAutofit/>
          </a:bodyPr>
          <a:lstStyle/>
          <a:p>
            <a:pPr marL="359410" indent="-343535">
              <a:spcBef>
                <a:spcPts val="100"/>
              </a:spcBef>
              <a:buClr>
                <a:srgbClr val="AA8913"/>
              </a:buClr>
              <a:buSzPct val="89583"/>
              <a:buFont typeface="Wingdings"/>
              <a:buChar char=""/>
              <a:tabLst>
                <a:tab pos="360045" algn="l"/>
                <a:tab pos="360680" algn="l"/>
              </a:tabLst>
            </a:pPr>
            <a:endParaRPr lang="en-US" sz="1500" spc="-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9410" indent="-343535">
              <a:spcBef>
                <a:spcPts val="100"/>
              </a:spcBef>
              <a:buClr>
                <a:srgbClr val="AA8913"/>
              </a:buClr>
              <a:buSzPct val="89583"/>
              <a:buFont typeface="Wingdings"/>
              <a:buChar char=""/>
              <a:tabLst>
                <a:tab pos="360045" algn="l"/>
                <a:tab pos="360680" algn="l"/>
              </a:tabLst>
            </a:pPr>
            <a:endParaRPr lang="en-US" sz="1500" spc="-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9410" indent="-343535">
              <a:spcBef>
                <a:spcPts val="100"/>
              </a:spcBef>
              <a:buClr>
                <a:srgbClr val="AA8913"/>
              </a:buClr>
              <a:buSzPct val="89583"/>
              <a:buFont typeface="Wingdings"/>
              <a:buChar char=""/>
              <a:tabLst>
                <a:tab pos="360045" algn="l"/>
                <a:tab pos="360680" algn="l"/>
              </a:tabLst>
            </a:pPr>
            <a:r>
              <a:rPr lang="sr-Latn-RS" sz="2000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Assistance</a:t>
            </a:r>
            <a:r>
              <a:rPr lang="sr-Latn-RS" sz="2000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sr-Latn-RS" sz="2000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reintegration</a:t>
            </a:r>
            <a:endParaRPr lang="en-US" sz="2000" spc="-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3810" lvl="2" indent="-343535">
              <a:spcBef>
                <a:spcPts val="100"/>
              </a:spcBef>
              <a:buClr>
                <a:srgbClr val="AA8913"/>
              </a:buClr>
              <a:buSzPct val="89583"/>
              <a:buFont typeface="Wingdings" panose="05000000000000000000" pitchFamily="2" charset="2"/>
              <a:buChar char="§"/>
              <a:tabLst>
                <a:tab pos="360045" algn="l"/>
                <a:tab pos="360680" algn="l"/>
              </a:tabLst>
            </a:pPr>
            <a:r>
              <a:rPr lang="sr-Latn-RS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Trainings</a:t>
            </a:r>
            <a:endParaRPr lang="en-US" spc="-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3810" lvl="2" indent="-343535">
              <a:spcBef>
                <a:spcPts val="100"/>
              </a:spcBef>
              <a:buClr>
                <a:srgbClr val="AA8913"/>
              </a:buClr>
              <a:buSzPct val="89583"/>
              <a:buFont typeface="Wingdings" panose="05000000000000000000" pitchFamily="2" charset="2"/>
              <a:buChar char="§"/>
              <a:tabLst>
                <a:tab pos="360045" algn="l"/>
                <a:tab pos="360680" algn="l"/>
              </a:tabLst>
            </a:pPr>
            <a:r>
              <a:rPr lang="sr-Latn-RS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Daily</a:t>
            </a:r>
            <a:r>
              <a:rPr lang="sr-Latn-RS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activities</a:t>
            </a:r>
            <a:endParaRPr lang="en-US" spc="-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3810" lvl="2" indent="-343535">
              <a:spcBef>
                <a:spcPts val="100"/>
              </a:spcBef>
              <a:buClr>
                <a:srgbClr val="AA8913"/>
              </a:buClr>
              <a:buSzPct val="89583"/>
              <a:buFont typeface="Wingdings" panose="05000000000000000000" pitchFamily="2" charset="2"/>
              <a:buChar char="§"/>
              <a:tabLst>
                <a:tab pos="360045" algn="l"/>
                <a:tab pos="360680" algn="l"/>
              </a:tabLst>
            </a:pPr>
            <a:r>
              <a:rPr lang="sr-Latn-RS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</a:t>
            </a:r>
            <a:r>
              <a:rPr lang="sr-Latn-RS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concentration</a:t>
            </a:r>
            <a:endParaRPr lang="en-US" spc="-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3810" lvl="2" indent="-343535">
              <a:spcBef>
                <a:spcPts val="100"/>
              </a:spcBef>
              <a:buClr>
                <a:srgbClr val="AA8913"/>
              </a:buClr>
              <a:buSzPct val="89583"/>
              <a:buFont typeface="Wingdings" panose="05000000000000000000" pitchFamily="2" charset="2"/>
              <a:buChar char="§"/>
              <a:tabLst>
                <a:tab pos="360045" algn="l"/>
                <a:tab pos="360680" algn="l"/>
              </a:tabLst>
            </a:pPr>
            <a:r>
              <a:rPr lang="sr-Latn-RS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Preparation</a:t>
            </a:r>
            <a:r>
              <a:rPr lang="sr-Latn-RS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sr-Latn-RS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employment</a:t>
            </a:r>
            <a:r>
              <a:rPr lang="sr-Latn-RS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in a </a:t>
            </a:r>
            <a:r>
              <a:rPr lang="sr-Latn-RS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supportive</a:t>
            </a:r>
            <a:r>
              <a:rPr lang="sr-Latn-RS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</a:t>
            </a:r>
            <a:endParaRPr lang="en-US" spc="-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9410" indent="-343535">
              <a:spcBef>
                <a:spcPts val="100"/>
              </a:spcBef>
              <a:buClr>
                <a:srgbClr val="AA8913"/>
              </a:buClr>
              <a:buSzPct val="89583"/>
              <a:buFont typeface="Wingdings"/>
              <a:buChar char=""/>
              <a:tabLst>
                <a:tab pos="360045" algn="l"/>
                <a:tab pos="360680" algn="l"/>
              </a:tabLst>
            </a:pPr>
            <a:endParaRPr lang="en-US" sz="2000" spc="-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9410" indent="-343535">
              <a:spcBef>
                <a:spcPts val="100"/>
              </a:spcBef>
              <a:buClr>
                <a:srgbClr val="AA8913"/>
              </a:buClr>
              <a:buSzPct val="89583"/>
              <a:buFont typeface="Wingdings"/>
              <a:buChar char=""/>
              <a:tabLst>
                <a:tab pos="360045" algn="l"/>
                <a:tab pos="360680" algn="l"/>
              </a:tabLst>
            </a:pPr>
            <a:endParaRPr lang="en-US" sz="2000" spc="-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9410" indent="-343535">
              <a:spcBef>
                <a:spcPts val="100"/>
              </a:spcBef>
              <a:buClr>
                <a:srgbClr val="AA8913"/>
              </a:buClr>
              <a:buSzPct val="89583"/>
              <a:buFont typeface="Wingdings"/>
              <a:buChar char=""/>
              <a:tabLst>
                <a:tab pos="360045" algn="l"/>
                <a:tab pos="360680" algn="l"/>
              </a:tabLst>
            </a:pPr>
            <a:r>
              <a:rPr lang="sr-Latn-RS" sz="2000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Help</a:t>
            </a:r>
            <a:r>
              <a:rPr lang="sr-Latn-RS" sz="2000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sr-Latn-RS" sz="2000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mastering</a:t>
            </a:r>
            <a:endParaRPr lang="en-US" sz="2000" spc="-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16025" lvl="2" indent="-285750">
              <a:spcBef>
                <a:spcPts val="100"/>
              </a:spcBef>
              <a:buClr>
                <a:srgbClr val="AA8913"/>
              </a:buClr>
              <a:buSzPct val="89583"/>
              <a:buFont typeface="Wingdings" panose="05000000000000000000" pitchFamily="2" charset="2"/>
              <a:buChar char="§"/>
              <a:tabLst>
                <a:tab pos="360045" algn="l"/>
                <a:tab pos="360680" algn="l"/>
              </a:tabLst>
            </a:pPr>
            <a:r>
              <a:rPr lang="sr-Latn-RS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Negative </a:t>
            </a:r>
            <a:r>
              <a:rPr lang="sr-Latn-RS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symptoms</a:t>
            </a:r>
            <a:endParaRPr lang="en-US" spc="-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16025" lvl="2" indent="-285750">
              <a:spcBef>
                <a:spcPts val="100"/>
              </a:spcBef>
              <a:buClr>
                <a:srgbClr val="AA8913"/>
              </a:buClr>
              <a:buSzPct val="89583"/>
              <a:buFont typeface="Wingdings" panose="05000000000000000000" pitchFamily="2" charset="2"/>
              <a:buChar char="§"/>
              <a:tabLst>
                <a:tab pos="360045" algn="l"/>
                <a:tab pos="360680" algn="l"/>
              </a:tabLst>
            </a:pPr>
            <a:r>
              <a:rPr lang="sr-Latn-RS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Persistent</a:t>
            </a:r>
            <a:r>
              <a:rPr lang="sr-Latn-RS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resistant</a:t>
            </a:r>
            <a:r>
              <a:rPr lang="sr-Latn-RS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symptoms</a:t>
            </a:r>
            <a:endParaRPr lang="en-US" spc="-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16025" lvl="2" indent="-285750">
              <a:spcBef>
                <a:spcPts val="100"/>
              </a:spcBef>
              <a:buClr>
                <a:srgbClr val="AA8913"/>
              </a:buClr>
              <a:buSzPct val="89583"/>
              <a:buFont typeface="Wingdings" panose="05000000000000000000" pitchFamily="2" charset="2"/>
              <a:buChar char="§"/>
              <a:tabLst>
                <a:tab pos="360045" algn="l"/>
                <a:tab pos="360680" algn="l"/>
              </a:tabLst>
            </a:pPr>
            <a:r>
              <a:rPr lang="sr-Latn-RS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Dependence</a:t>
            </a:r>
            <a:r>
              <a:rPr lang="sr-Latn-RS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sr-Latn-RS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others</a:t>
            </a:r>
            <a:r>
              <a:rPr lang="sr-Latn-RS" spc="-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hospitalism</a:t>
            </a:r>
            <a:endParaRPr lang="sr-Latn-R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2700"/>
            <a:r>
              <a:rPr lang="sr-Latn-RS" spc="-5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Rehabilitation</a:t>
            </a:r>
            <a:endParaRPr lang="en-US" kern="1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70399B-8466-480B-8107-12074F198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pPr marL="354965" indent="-342900">
              <a:spcBef>
                <a:spcPts val="95"/>
              </a:spcBef>
              <a:buClr>
                <a:srgbClr val="AA8913"/>
              </a:buClr>
              <a:buSzPct val="89285"/>
              <a:buFont typeface="Wingdings"/>
              <a:buChar char=""/>
              <a:tabLst>
                <a:tab pos="355600" algn="l"/>
              </a:tabLst>
            </a:pPr>
            <a:endParaRPr lang="az-Cyrl-AZ" sz="2600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4965" indent="-342900">
              <a:lnSpc>
                <a:spcPct val="200000"/>
              </a:lnSpc>
              <a:spcBef>
                <a:spcPts val="95"/>
              </a:spcBef>
              <a:buClr>
                <a:srgbClr val="AA8913"/>
              </a:buClr>
              <a:buSzPct val="89285"/>
              <a:buFont typeface="Wingdings"/>
              <a:buChar char=""/>
              <a:tabLst>
                <a:tab pos="355600" algn="l"/>
              </a:tabLst>
            </a:pPr>
            <a:r>
              <a:rPr lang="en-US" sz="26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 hospitals</a:t>
            </a:r>
          </a:p>
          <a:p>
            <a:pPr marL="354965" indent="-342900">
              <a:lnSpc>
                <a:spcPct val="200000"/>
              </a:lnSpc>
              <a:spcBef>
                <a:spcPts val="95"/>
              </a:spcBef>
              <a:buClr>
                <a:srgbClr val="AA8913"/>
              </a:buClr>
              <a:buSzPct val="89285"/>
              <a:buFont typeface="Wingdings"/>
              <a:buChar char=""/>
              <a:tabLst>
                <a:tab pos="355600" algn="l"/>
              </a:tabLst>
            </a:pPr>
            <a:r>
              <a:rPr lang="en-US" sz="26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Halfway houses</a:t>
            </a:r>
          </a:p>
          <a:p>
            <a:pPr marL="354965" indent="-342900">
              <a:lnSpc>
                <a:spcPct val="200000"/>
              </a:lnSpc>
              <a:spcBef>
                <a:spcPts val="95"/>
              </a:spcBef>
              <a:buClr>
                <a:srgbClr val="AA8913"/>
              </a:buClr>
              <a:buSzPct val="89285"/>
              <a:buFont typeface="Wingdings"/>
              <a:buChar char=""/>
              <a:tabLst>
                <a:tab pos="355600" algn="l"/>
              </a:tabLst>
            </a:pPr>
            <a:r>
              <a:rPr lang="en-US" sz="26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Occupational therapy</a:t>
            </a:r>
          </a:p>
          <a:p>
            <a:pPr marL="354965" indent="-342900">
              <a:lnSpc>
                <a:spcPct val="200000"/>
              </a:lnSpc>
              <a:spcBef>
                <a:spcPts val="95"/>
              </a:spcBef>
              <a:buClr>
                <a:srgbClr val="AA8913"/>
              </a:buClr>
              <a:buSzPct val="89285"/>
              <a:buFont typeface="Wingdings"/>
              <a:buChar char=""/>
              <a:tabLst>
                <a:tab pos="355600" algn="l"/>
              </a:tabLst>
            </a:pPr>
            <a:r>
              <a:rPr lang="en-US" sz="26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Supportive work environment</a:t>
            </a:r>
          </a:p>
          <a:p>
            <a:pPr marL="354965" indent="-342900">
              <a:lnSpc>
                <a:spcPct val="200000"/>
              </a:lnSpc>
              <a:spcBef>
                <a:spcPts val="95"/>
              </a:spcBef>
              <a:buClr>
                <a:srgbClr val="AA8913"/>
              </a:buClr>
              <a:buSzPct val="89285"/>
              <a:buFont typeface="Wingdings"/>
              <a:buChar char=""/>
              <a:tabLst>
                <a:tab pos="355600" algn="l"/>
              </a:tabLst>
            </a:pPr>
            <a:r>
              <a:rPr lang="en-US" sz="26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Family environment</a:t>
            </a:r>
            <a:endParaRPr lang="az-Cyrl-AZ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2700"/>
            <a:r>
              <a:rPr lang="sr-Latn-RS" kern="1200" spc="-5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Working</a:t>
            </a:r>
            <a:r>
              <a:rPr lang="sr-Latn-RS" kern="12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kern="1200" spc="-5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sr-Latn-RS" kern="12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kern="1200" spc="-5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family</a:t>
            </a:r>
            <a:endParaRPr lang="en-US" kern="1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296BAB-C34D-4FFD-8664-06BBFA0DFC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pPr marL="354965" indent="-342900">
              <a:spcBef>
                <a:spcPts val="1115"/>
              </a:spcBef>
              <a:buClr>
                <a:srgbClr val="AA8913"/>
              </a:buClr>
              <a:buSzPct val="89285"/>
              <a:buFont typeface="Wingdings"/>
              <a:buChar char=""/>
              <a:tabLst>
                <a:tab pos="355600" algn="l"/>
              </a:tabLst>
            </a:pPr>
            <a:r>
              <a:rPr lang="en-US" sz="26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Psychoeducation</a:t>
            </a:r>
          </a:p>
          <a:p>
            <a:pPr marL="354965" indent="-342900">
              <a:spcBef>
                <a:spcPts val="1115"/>
              </a:spcBef>
              <a:buClr>
                <a:srgbClr val="AA8913"/>
              </a:buClr>
              <a:buSzPct val="89285"/>
              <a:buFont typeface="Wingdings"/>
              <a:buChar char=""/>
              <a:tabLst>
                <a:tab pos="355600" algn="l"/>
              </a:tabLst>
            </a:pPr>
            <a:r>
              <a:rPr lang="en-US" sz="26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Learning coping strategies</a:t>
            </a:r>
          </a:p>
          <a:p>
            <a:pPr marL="354965" indent="-342900">
              <a:spcBef>
                <a:spcPts val="1115"/>
              </a:spcBef>
              <a:buClr>
                <a:srgbClr val="AA8913"/>
              </a:buClr>
              <a:buSzPct val="89285"/>
              <a:buFont typeface="Wingdings"/>
              <a:buChar char=""/>
              <a:tabLst>
                <a:tab pos="355600" algn="l"/>
              </a:tabLst>
            </a:pPr>
            <a:r>
              <a:rPr lang="en-US" sz="26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Familiarization with medicines, symptoms, risk assessment, limitations</a:t>
            </a:r>
          </a:p>
          <a:p>
            <a:pPr marL="354965" indent="-342900">
              <a:spcBef>
                <a:spcPts val="1115"/>
              </a:spcBef>
              <a:buClr>
                <a:srgbClr val="AA8913"/>
              </a:buClr>
              <a:buSzPct val="89285"/>
              <a:buFont typeface="Wingdings"/>
              <a:buChar char=""/>
              <a:tabLst>
                <a:tab pos="355600" algn="l"/>
              </a:tabLst>
            </a:pPr>
            <a:r>
              <a:rPr lang="en-US" sz="26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Optimal stimulation</a:t>
            </a:r>
          </a:p>
          <a:p>
            <a:pPr marL="354965" indent="-342900">
              <a:spcBef>
                <a:spcPts val="1115"/>
              </a:spcBef>
              <a:buClr>
                <a:srgbClr val="AA8913"/>
              </a:buClr>
              <a:buSzPct val="89285"/>
              <a:buFont typeface="Wingdings"/>
              <a:buChar char=""/>
              <a:tabLst>
                <a:tab pos="355600" algn="l"/>
              </a:tabLst>
            </a:pPr>
            <a:r>
              <a:rPr lang="en-US" sz="26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Works at expressed emotions (EE)</a:t>
            </a:r>
          </a:p>
          <a:p>
            <a:pPr marL="354965" indent="-342900">
              <a:spcBef>
                <a:spcPts val="1115"/>
              </a:spcBef>
              <a:buClr>
                <a:srgbClr val="AA8913"/>
              </a:buClr>
              <a:buSzPct val="89285"/>
              <a:buFont typeface="Wingdings"/>
              <a:buChar char=""/>
              <a:tabLst>
                <a:tab pos="355600" algn="l"/>
              </a:tabLst>
            </a:pPr>
            <a:r>
              <a:rPr lang="en-US" sz="26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Groups of families with schizophrenia</a:t>
            </a:r>
          </a:p>
          <a:p>
            <a:pPr marL="354965" indent="-342900">
              <a:spcBef>
                <a:spcPts val="1115"/>
              </a:spcBef>
              <a:buClr>
                <a:srgbClr val="AA8913"/>
              </a:buClr>
              <a:buSzPct val="89285"/>
              <a:buFont typeface="Wingdings"/>
              <a:buChar char=""/>
              <a:tabLst>
                <a:tab pos="355600" algn="l"/>
              </a:tabLst>
            </a:pPr>
            <a:r>
              <a:rPr lang="en-US" sz="26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Counseling work with the family</a:t>
            </a:r>
            <a:endParaRPr lang="sr-Cyrl-R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0" tIns="12700" rIns="0" bIns="0" rtlCol="0" anchor="ctr">
            <a:normAutofit/>
          </a:bodyPr>
          <a:lstStyle/>
          <a:p>
            <a:pPr marL="12700">
              <a:spcBef>
                <a:spcPts val="100"/>
              </a:spcBef>
            </a:pPr>
            <a:r>
              <a:rPr lang="sr-Latn-R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sr-Latn-R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sr-Latn-R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sr-Latn-R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do?</a:t>
            </a:r>
            <a:endParaRPr lang="sr-Latn-RS" sz="4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423583A-2527-4886-8BD9-176C2E8C53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CCB8D3-349C-443E-8C5C-D5EB02793C2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6" name="object 3">
            <a:extLst>
              <a:ext uri="{FF2B5EF4-FFF2-40B4-BE49-F238E27FC236}">
                <a16:creationId xmlns:a16="http://schemas.microsoft.com/office/drawing/2014/main" id="{75C39B57-0697-4E95-867F-3B9D4EFF64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6854321"/>
              </p:ext>
            </p:extLst>
          </p:nvPr>
        </p:nvGraphicFramePr>
        <p:xfrm>
          <a:off x="4985886" y="231006"/>
          <a:ext cx="6367913" cy="6405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15988-C768-4E66-BE69-888B46D08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A4A2C9-239D-4F5B-8219-BDA5E89709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0A4F4E-3233-44BB-914E-5C9236E5E98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99307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5FA8459-AFE1-4C38-9EA0-39A73F5BD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  <a:r>
              <a:rPr lang="sr-Latn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E2FF5E0-7626-4AA0-87DC-E484F54546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Latn-R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attention!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841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B2F81-7394-4C55-935C-2CD0F162A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Acute</a:t>
            </a:r>
            <a:r>
              <a:rPr lang="sr-Latn-R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phase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371AC-05E8-4035-A95C-89E0920D18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Specific</a:t>
            </a:r>
            <a:r>
              <a:rPr 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symptoms</a:t>
            </a:r>
            <a:r>
              <a:rPr 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schizophrenia</a:t>
            </a:r>
            <a:r>
              <a:rPr 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voices</a:t>
            </a:r>
            <a:r>
              <a:rPr 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hallucinations</a:t>
            </a:r>
            <a:r>
              <a:rPr 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delusions</a:t>
            </a:r>
            <a:r>
              <a:rPr 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disorganized</a:t>
            </a:r>
            <a:r>
              <a:rPr 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speech</a:t>
            </a:r>
            <a:r>
              <a:rPr 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behavior</a:t>
            </a:r>
            <a:endParaRPr lang="sr-Cyrl-R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Fluoride </a:t>
            </a:r>
            <a:r>
              <a:rPr 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symptoms</a:t>
            </a:r>
            <a:r>
              <a:rPr 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schizophrenia</a:t>
            </a:r>
            <a:endParaRPr lang="sr-Cyrl-R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require</a:t>
            </a:r>
            <a:r>
              <a:rPr 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044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788A3-D818-4B69-81D2-72F24140A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Chronic</a:t>
            </a:r>
            <a:r>
              <a:rPr lang="sr-Latn-R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Latn-R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residual</a:t>
            </a:r>
            <a:r>
              <a:rPr lang="sr-Latn-R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Latn-R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phase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BA4DF-4DED-4E1D-9D43-EB6E492842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Acute phase symptoms are not prominent</a:t>
            </a:r>
          </a:p>
          <a:p>
            <a:pPr>
              <a:lnSpc>
                <a:spcPct val="200000"/>
              </a:lnSpc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Negative symptoms</a:t>
            </a:r>
          </a:p>
          <a:p>
            <a:pPr>
              <a:lnSpc>
                <a:spcPct val="200000"/>
              </a:lnSpc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Decrease in work efficiency</a:t>
            </a:r>
          </a:p>
          <a:p>
            <a:pPr>
              <a:lnSpc>
                <a:spcPct val="200000"/>
              </a:lnSpc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Acute symptoms can also occur - exacerbation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314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3461" y="389145"/>
            <a:ext cx="609600" cy="4876800"/>
          </a:xfrm>
          <a:custGeom>
            <a:avLst/>
            <a:gdLst/>
            <a:ahLst/>
            <a:cxnLst/>
            <a:rect l="l" t="t" r="r" b="b"/>
            <a:pathLst>
              <a:path w="609600" h="4876800">
                <a:moveTo>
                  <a:pt x="609600" y="0"/>
                </a:moveTo>
                <a:lnTo>
                  <a:pt x="0" y="0"/>
                </a:lnTo>
                <a:lnTo>
                  <a:pt x="0" y="4876800"/>
                </a:lnTo>
                <a:lnTo>
                  <a:pt x="609600" y="4876800"/>
                </a:lnTo>
                <a:lnTo>
                  <a:pt x="609600" y="0"/>
                </a:lnTo>
                <a:close/>
              </a:path>
            </a:pathLst>
          </a:custGeom>
          <a:solidFill>
            <a:srgbClr val="3891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905762" y="1494282"/>
            <a:ext cx="617855" cy="0"/>
          </a:xfrm>
          <a:custGeom>
            <a:avLst/>
            <a:gdLst/>
            <a:ahLst/>
            <a:cxnLst/>
            <a:rect l="l" t="t" r="r" b="b"/>
            <a:pathLst>
              <a:path w="617855">
                <a:moveTo>
                  <a:pt x="0" y="0"/>
                </a:moveTo>
                <a:lnTo>
                  <a:pt x="617632" y="0"/>
                </a:lnTo>
              </a:path>
            </a:pathLst>
          </a:custGeom>
          <a:ln w="19811">
            <a:solidFill>
              <a:srgbClr val="E7DEC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524761" y="4855464"/>
            <a:ext cx="609600" cy="44450"/>
          </a:xfrm>
          <a:custGeom>
            <a:avLst/>
            <a:gdLst/>
            <a:ahLst/>
            <a:cxnLst/>
            <a:rect l="l" t="t" r="r" b="b"/>
            <a:pathLst>
              <a:path w="609600" h="44450">
                <a:moveTo>
                  <a:pt x="0" y="44196"/>
                </a:moveTo>
                <a:lnTo>
                  <a:pt x="609600" y="44196"/>
                </a:lnTo>
                <a:lnTo>
                  <a:pt x="609600" y="0"/>
                </a:lnTo>
                <a:lnTo>
                  <a:pt x="0" y="0"/>
                </a:lnTo>
                <a:lnTo>
                  <a:pt x="0" y="44196"/>
                </a:lnTo>
                <a:close/>
              </a:path>
            </a:pathLst>
          </a:custGeom>
          <a:solidFill>
            <a:srgbClr val="E7DEC8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2508224" y="300666"/>
            <a:ext cx="8174990" cy="4924425"/>
            <a:chOff x="984224" y="300665"/>
            <a:chExt cx="8174990" cy="4924425"/>
          </a:xfrm>
        </p:grpSpPr>
        <p:sp>
          <p:nvSpPr>
            <p:cNvPr id="6" name="object 6"/>
            <p:cNvSpPr/>
            <p:nvPr/>
          </p:nvSpPr>
          <p:spPr>
            <a:xfrm>
              <a:off x="999394" y="315835"/>
              <a:ext cx="8145145" cy="1439545"/>
            </a:xfrm>
            <a:custGeom>
              <a:avLst/>
              <a:gdLst/>
              <a:ahLst/>
              <a:cxnLst/>
              <a:rect l="l" t="t" r="r" b="b"/>
              <a:pathLst>
                <a:path w="8145145" h="1439545">
                  <a:moveTo>
                    <a:pt x="8144604" y="0"/>
                  </a:moveTo>
                  <a:lnTo>
                    <a:pt x="0" y="0"/>
                  </a:lnTo>
                  <a:lnTo>
                    <a:pt x="0" y="1439282"/>
                  </a:lnTo>
                </a:path>
              </a:pathLst>
            </a:custGeom>
            <a:ln w="303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99394" y="1755036"/>
              <a:ext cx="8145145" cy="1439545"/>
            </a:xfrm>
            <a:custGeom>
              <a:avLst/>
              <a:gdLst/>
              <a:ahLst/>
              <a:cxnLst/>
              <a:rect l="l" t="t" r="r" b="b"/>
              <a:pathLst>
                <a:path w="8145145" h="1439545">
                  <a:moveTo>
                    <a:pt x="0" y="1439282"/>
                  </a:moveTo>
                  <a:lnTo>
                    <a:pt x="8144604" y="1439282"/>
                  </a:lnTo>
                  <a:lnTo>
                    <a:pt x="8144604" y="0"/>
                  </a:lnTo>
                  <a:lnTo>
                    <a:pt x="0" y="0"/>
                  </a:lnTo>
                  <a:lnTo>
                    <a:pt x="0" y="143928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99394" y="3179114"/>
              <a:ext cx="8145145" cy="30480"/>
            </a:xfrm>
            <a:custGeom>
              <a:avLst/>
              <a:gdLst/>
              <a:ahLst/>
              <a:cxnLst/>
              <a:rect l="l" t="t" r="r" b="b"/>
              <a:pathLst>
                <a:path w="8145145" h="30480">
                  <a:moveTo>
                    <a:pt x="0" y="30407"/>
                  </a:moveTo>
                  <a:lnTo>
                    <a:pt x="8144604" y="30407"/>
                  </a:lnTo>
                  <a:lnTo>
                    <a:pt x="8144604" y="0"/>
                  </a:lnTo>
                  <a:lnTo>
                    <a:pt x="0" y="0"/>
                  </a:lnTo>
                  <a:lnTo>
                    <a:pt x="0" y="3040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99394" y="1755036"/>
              <a:ext cx="8145145" cy="1439545"/>
            </a:xfrm>
            <a:custGeom>
              <a:avLst/>
              <a:gdLst/>
              <a:ahLst/>
              <a:cxnLst/>
              <a:rect l="l" t="t" r="r" b="b"/>
              <a:pathLst>
                <a:path w="8145145" h="1439545">
                  <a:moveTo>
                    <a:pt x="8144604" y="0"/>
                  </a:moveTo>
                  <a:lnTo>
                    <a:pt x="0" y="0"/>
                  </a:lnTo>
                  <a:lnTo>
                    <a:pt x="0" y="1439282"/>
                  </a:lnTo>
                </a:path>
              </a:pathLst>
            </a:custGeom>
            <a:ln w="303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99394" y="3194318"/>
              <a:ext cx="8145145" cy="2015489"/>
            </a:xfrm>
            <a:custGeom>
              <a:avLst/>
              <a:gdLst/>
              <a:ahLst/>
              <a:cxnLst/>
              <a:rect l="l" t="t" r="r" b="b"/>
              <a:pathLst>
                <a:path w="8145145" h="2015489">
                  <a:moveTo>
                    <a:pt x="0" y="2014995"/>
                  </a:moveTo>
                  <a:lnTo>
                    <a:pt x="8144604" y="2014995"/>
                  </a:lnTo>
                  <a:lnTo>
                    <a:pt x="8144604" y="0"/>
                  </a:lnTo>
                  <a:lnTo>
                    <a:pt x="0" y="0"/>
                  </a:lnTo>
                  <a:lnTo>
                    <a:pt x="0" y="201499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999394" y="5194109"/>
              <a:ext cx="8145145" cy="30480"/>
            </a:xfrm>
            <a:custGeom>
              <a:avLst/>
              <a:gdLst/>
              <a:ahLst/>
              <a:cxnLst/>
              <a:rect l="l" t="t" r="r" b="b"/>
              <a:pathLst>
                <a:path w="8145145" h="30479">
                  <a:moveTo>
                    <a:pt x="0" y="30407"/>
                  </a:moveTo>
                  <a:lnTo>
                    <a:pt x="8144604" y="30407"/>
                  </a:lnTo>
                  <a:lnTo>
                    <a:pt x="8144604" y="0"/>
                  </a:lnTo>
                  <a:lnTo>
                    <a:pt x="0" y="0"/>
                  </a:lnTo>
                  <a:lnTo>
                    <a:pt x="0" y="3040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99394" y="3194318"/>
              <a:ext cx="8145145" cy="2015489"/>
            </a:xfrm>
            <a:custGeom>
              <a:avLst/>
              <a:gdLst/>
              <a:ahLst/>
              <a:cxnLst/>
              <a:rect l="l" t="t" r="r" b="b"/>
              <a:pathLst>
                <a:path w="8145145" h="2015489">
                  <a:moveTo>
                    <a:pt x="8144604" y="0"/>
                  </a:moveTo>
                  <a:lnTo>
                    <a:pt x="0" y="0"/>
                  </a:lnTo>
                  <a:lnTo>
                    <a:pt x="0" y="2014995"/>
                  </a:lnTo>
                </a:path>
              </a:pathLst>
            </a:custGeom>
            <a:ln w="3025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261768" y="603691"/>
              <a:ext cx="6559550" cy="4318000"/>
            </a:xfrm>
            <a:custGeom>
              <a:avLst/>
              <a:gdLst/>
              <a:ahLst/>
              <a:cxnLst/>
              <a:rect l="l" t="t" r="r" b="b"/>
              <a:pathLst>
                <a:path w="6559550" h="4318000">
                  <a:moveTo>
                    <a:pt x="0" y="0"/>
                  </a:moveTo>
                  <a:lnTo>
                    <a:pt x="1311872" y="0"/>
                  </a:lnTo>
                </a:path>
                <a:path w="6559550" h="4318000">
                  <a:moveTo>
                    <a:pt x="1311872" y="0"/>
                  </a:moveTo>
                  <a:lnTo>
                    <a:pt x="1311872" y="863569"/>
                  </a:lnTo>
                </a:path>
                <a:path w="6559550" h="4318000">
                  <a:moveTo>
                    <a:pt x="1311872" y="863569"/>
                  </a:moveTo>
                  <a:lnTo>
                    <a:pt x="1836621" y="863569"/>
                  </a:lnTo>
                </a:path>
                <a:path w="6559550" h="4318000">
                  <a:moveTo>
                    <a:pt x="1836621" y="863569"/>
                  </a:moveTo>
                  <a:lnTo>
                    <a:pt x="1836621" y="0"/>
                  </a:lnTo>
                </a:path>
                <a:path w="6559550" h="4318000">
                  <a:moveTo>
                    <a:pt x="1836621" y="0"/>
                  </a:moveTo>
                  <a:lnTo>
                    <a:pt x="5247489" y="0"/>
                  </a:lnTo>
                </a:path>
                <a:path w="6559550" h="4318000">
                  <a:moveTo>
                    <a:pt x="0" y="1727138"/>
                  </a:moveTo>
                  <a:lnTo>
                    <a:pt x="1049498" y="1727138"/>
                  </a:lnTo>
                </a:path>
                <a:path w="6559550" h="4318000">
                  <a:moveTo>
                    <a:pt x="1049498" y="1727138"/>
                  </a:moveTo>
                  <a:lnTo>
                    <a:pt x="1049498" y="2302770"/>
                  </a:lnTo>
                </a:path>
                <a:path w="6559550" h="4318000">
                  <a:moveTo>
                    <a:pt x="1049498" y="2302770"/>
                  </a:moveTo>
                  <a:lnTo>
                    <a:pt x="1574247" y="2302770"/>
                  </a:lnTo>
                </a:path>
                <a:path w="6559550" h="4318000">
                  <a:moveTo>
                    <a:pt x="1574247" y="2302770"/>
                  </a:moveTo>
                  <a:lnTo>
                    <a:pt x="1574247" y="1727138"/>
                  </a:lnTo>
                </a:path>
                <a:path w="6559550" h="4318000">
                  <a:moveTo>
                    <a:pt x="1574247" y="1727138"/>
                  </a:moveTo>
                  <a:lnTo>
                    <a:pt x="2886119" y="1727138"/>
                  </a:lnTo>
                </a:path>
                <a:path w="6559550" h="4318000">
                  <a:moveTo>
                    <a:pt x="2886119" y="1727138"/>
                  </a:moveTo>
                  <a:lnTo>
                    <a:pt x="2886119" y="2302770"/>
                  </a:lnTo>
                </a:path>
                <a:path w="6559550" h="4318000">
                  <a:moveTo>
                    <a:pt x="2886119" y="2302770"/>
                  </a:moveTo>
                  <a:lnTo>
                    <a:pt x="3410868" y="2302770"/>
                  </a:lnTo>
                </a:path>
                <a:path w="6559550" h="4318000">
                  <a:moveTo>
                    <a:pt x="3410868" y="2302770"/>
                  </a:moveTo>
                  <a:lnTo>
                    <a:pt x="3410868" y="1727138"/>
                  </a:lnTo>
                </a:path>
                <a:path w="6559550" h="4318000">
                  <a:moveTo>
                    <a:pt x="3410868" y="1727138"/>
                  </a:moveTo>
                  <a:lnTo>
                    <a:pt x="4722741" y="1727138"/>
                  </a:lnTo>
                </a:path>
                <a:path w="6559550" h="4318000">
                  <a:moveTo>
                    <a:pt x="4722741" y="1727138"/>
                  </a:moveTo>
                  <a:lnTo>
                    <a:pt x="4722741" y="2302770"/>
                  </a:lnTo>
                </a:path>
                <a:path w="6559550" h="4318000">
                  <a:moveTo>
                    <a:pt x="4722741" y="2302770"/>
                  </a:moveTo>
                  <a:lnTo>
                    <a:pt x="5247490" y="2302770"/>
                  </a:lnTo>
                </a:path>
                <a:path w="6559550" h="4318000">
                  <a:moveTo>
                    <a:pt x="5247490" y="2302770"/>
                  </a:moveTo>
                  <a:lnTo>
                    <a:pt x="5247490" y="1727138"/>
                  </a:lnTo>
                </a:path>
                <a:path w="6559550" h="4318000">
                  <a:moveTo>
                    <a:pt x="5247490" y="1727138"/>
                  </a:moveTo>
                  <a:lnTo>
                    <a:pt x="6559362" y="1727138"/>
                  </a:lnTo>
                </a:path>
                <a:path w="6559550" h="4318000">
                  <a:moveTo>
                    <a:pt x="0" y="2878483"/>
                  </a:moveTo>
                  <a:lnTo>
                    <a:pt x="1049498" y="2878483"/>
                  </a:lnTo>
                </a:path>
                <a:path w="6559550" h="4318000">
                  <a:moveTo>
                    <a:pt x="1049498" y="2878483"/>
                  </a:moveTo>
                  <a:lnTo>
                    <a:pt x="1049498" y="3742052"/>
                  </a:lnTo>
                </a:path>
                <a:path w="6559550" h="4318000">
                  <a:moveTo>
                    <a:pt x="1049498" y="3742052"/>
                  </a:moveTo>
                  <a:lnTo>
                    <a:pt x="1574247" y="3742052"/>
                  </a:lnTo>
                </a:path>
                <a:path w="6559550" h="4318000">
                  <a:moveTo>
                    <a:pt x="1574247" y="3742052"/>
                  </a:moveTo>
                  <a:lnTo>
                    <a:pt x="1574247" y="3166339"/>
                  </a:lnTo>
                </a:path>
                <a:path w="6559550" h="4318000">
                  <a:moveTo>
                    <a:pt x="1574247" y="3166339"/>
                  </a:moveTo>
                  <a:lnTo>
                    <a:pt x="2623745" y="3166339"/>
                  </a:lnTo>
                </a:path>
                <a:path w="6559550" h="4318000">
                  <a:moveTo>
                    <a:pt x="2623745" y="3166339"/>
                  </a:moveTo>
                  <a:lnTo>
                    <a:pt x="2623745" y="4029909"/>
                  </a:lnTo>
                </a:path>
                <a:path w="6559550" h="4318000">
                  <a:moveTo>
                    <a:pt x="2623745" y="4029909"/>
                  </a:moveTo>
                  <a:lnTo>
                    <a:pt x="3148494" y="4029909"/>
                  </a:lnTo>
                </a:path>
                <a:path w="6559550" h="4318000">
                  <a:moveTo>
                    <a:pt x="3148494" y="4029909"/>
                  </a:moveTo>
                  <a:lnTo>
                    <a:pt x="3148494" y="3454196"/>
                  </a:lnTo>
                </a:path>
                <a:path w="6559550" h="4318000">
                  <a:moveTo>
                    <a:pt x="3148494" y="3454196"/>
                  </a:moveTo>
                  <a:lnTo>
                    <a:pt x="4197992" y="3454196"/>
                  </a:lnTo>
                </a:path>
                <a:path w="6559550" h="4318000">
                  <a:moveTo>
                    <a:pt x="4197992" y="3454196"/>
                  </a:moveTo>
                  <a:lnTo>
                    <a:pt x="4197992" y="4317765"/>
                  </a:lnTo>
                </a:path>
                <a:path w="6559550" h="4318000">
                  <a:moveTo>
                    <a:pt x="4197992" y="4317765"/>
                  </a:moveTo>
                  <a:lnTo>
                    <a:pt x="4722741" y="4317765"/>
                  </a:lnTo>
                </a:path>
                <a:path w="6559550" h="4318000">
                  <a:moveTo>
                    <a:pt x="4722741" y="4317765"/>
                  </a:moveTo>
                  <a:lnTo>
                    <a:pt x="4722741" y="3742052"/>
                  </a:lnTo>
                </a:path>
                <a:path w="6559550" h="4318000">
                  <a:moveTo>
                    <a:pt x="4722741" y="3742052"/>
                  </a:moveTo>
                  <a:lnTo>
                    <a:pt x="5772239" y="3742052"/>
                  </a:lnTo>
                </a:path>
              </a:pathLst>
            </a:custGeom>
            <a:ln w="2906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/>
          <p:nvPr/>
        </p:nvSpPr>
        <p:spPr>
          <a:xfrm>
            <a:off x="2785770" y="5785026"/>
            <a:ext cx="6821805" cy="863600"/>
          </a:xfrm>
          <a:custGeom>
            <a:avLst/>
            <a:gdLst/>
            <a:ahLst/>
            <a:cxnLst/>
            <a:rect l="l" t="t" r="r" b="b"/>
            <a:pathLst>
              <a:path w="6821805" h="863600">
                <a:moveTo>
                  <a:pt x="0" y="0"/>
                </a:moveTo>
                <a:lnTo>
                  <a:pt x="787123" y="0"/>
                </a:lnTo>
              </a:path>
              <a:path w="6821805" h="863600">
                <a:moveTo>
                  <a:pt x="787123" y="0"/>
                </a:moveTo>
                <a:lnTo>
                  <a:pt x="6821736" y="863557"/>
                </a:lnTo>
              </a:path>
            </a:pathLst>
          </a:custGeom>
          <a:ln w="290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6175374" y="1093978"/>
            <a:ext cx="3017611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Reactive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brief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psychoses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175374" y="3095371"/>
            <a:ext cx="3169943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Periodic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schizophrenia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017079" y="4967377"/>
            <a:ext cx="3052493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Episodic</a:t>
            </a:r>
            <a:r>
              <a:rPr lang="sr-Latn-RS" sz="2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schizophrenia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517444" y="6317691"/>
            <a:ext cx="38442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sr-Latn-RS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Deteriorating</a:t>
            </a:r>
            <a:r>
              <a:rPr lang="en-US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schizophrenia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8533764" y="-36290"/>
            <a:ext cx="3658235" cy="1243289"/>
          </a:xfrm>
          <a:prstGeom prst="rect">
            <a:avLst/>
          </a:prstGeom>
        </p:spPr>
        <p:txBody>
          <a:bodyPr vert="horz" wrap="square" lIns="0" tIns="12065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4000" spc="-5" dirty="0">
                <a:solidFill>
                  <a:srgbClr val="835E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course of the disease</a:t>
            </a:r>
            <a:endParaRPr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882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12700" algn="ctr"/>
            <a:r>
              <a:rPr lang="en-US" sz="40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Early signs of relapse - worsening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A08904-7E64-4AAF-A17B-8961E4DF9B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object 2"/>
          <p:cNvSpPr/>
          <p:nvPr/>
        </p:nvSpPr>
        <p:spPr>
          <a:xfrm>
            <a:off x="2099423" y="1423307"/>
            <a:ext cx="7797210" cy="4876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76200">
            <a:solidFill>
              <a:srgbClr val="00B0F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68290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71074" y="1396686"/>
            <a:ext cx="3240506" cy="4064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2700" algn="ctr"/>
            <a:r>
              <a:rPr lang="en-US" kern="1200" spc="-5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Outcomes</a:t>
            </a:r>
            <a:endParaRPr lang="en-US" kern="1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70153" y="1526033"/>
            <a:ext cx="5536397" cy="39352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54965" marR="201295" indent="-228600">
              <a:lnSpc>
                <a:spcPct val="90000"/>
              </a:lnSpc>
              <a:spcBef>
                <a:spcPts val="95"/>
              </a:spcBef>
              <a:buClr>
                <a:srgbClr val="AA8913"/>
              </a:buClr>
              <a:buSzPct val="89285"/>
              <a:buFont typeface="Arial" panose="020B0604020202020204" pitchFamily="34" charset="0"/>
              <a:buChar char="•"/>
              <a:tabLst>
                <a:tab pos="355600" algn="l"/>
                <a:tab pos="1840864" algn="l"/>
              </a:tabLst>
            </a:pPr>
            <a:r>
              <a:rPr lang="en-US"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30% - good recovery to the previously existing level of functioning</a:t>
            </a:r>
          </a:p>
          <a:p>
            <a:pPr marL="354965" marR="201295" indent="-228600">
              <a:lnSpc>
                <a:spcPct val="90000"/>
              </a:lnSpc>
              <a:spcBef>
                <a:spcPts val="95"/>
              </a:spcBef>
              <a:buClr>
                <a:srgbClr val="AA8913"/>
              </a:buClr>
              <a:buSzPct val="89285"/>
              <a:buFont typeface="Arial" panose="020B0604020202020204" pitchFamily="34" charset="0"/>
              <a:buChar char="•"/>
              <a:tabLst>
                <a:tab pos="355600" algn="l"/>
                <a:tab pos="1840864" algn="l"/>
              </a:tabLst>
            </a:pPr>
            <a:r>
              <a:rPr lang="en-US"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30% - good recovery with residual symptoms, socially functioning without assistance</a:t>
            </a:r>
          </a:p>
          <a:p>
            <a:pPr marL="354965" marR="201295" indent="-228600">
              <a:lnSpc>
                <a:spcPct val="90000"/>
              </a:lnSpc>
              <a:spcBef>
                <a:spcPts val="95"/>
              </a:spcBef>
              <a:buClr>
                <a:srgbClr val="AA8913"/>
              </a:buClr>
              <a:buSzPct val="89285"/>
              <a:buFont typeface="Arial" panose="020B0604020202020204" pitchFamily="34" charset="0"/>
              <a:buChar char="•"/>
              <a:tabLst>
                <a:tab pos="355600" algn="l"/>
                <a:tab pos="1840864" algn="l"/>
              </a:tabLst>
            </a:pPr>
            <a:r>
              <a:rPr lang="en-US"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30% - disabled by illness; frequent relapses and exacerbations require long-term treatment, constant supervision</a:t>
            </a:r>
          </a:p>
          <a:p>
            <a:pPr marL="354965" marR="201295" indent="-228600">
              <a:lnSpc>
                <a:spcPct val="90000"/>
              </a:lnSpc>
              <a:spcBef>
                <a:spcPts val="95"/>
              </a:spcBef>
              <a:buClr>
                <a:srgbClr val="AA8913"/>
              </a:buClr>
              <a:buSzPct val="89285"/>
              <a:buFont typeface="Arial" panose="020B0604020202020204" pitchFamily="34" charset="0"/>
              <a:buChar char="•"/>
              <a:tabLst>
                <a:tab pos="355600" algn="l"/>
                <a:tab pos="1840864" algn="l"/>
              </a:tabLst>
            </a:pPr>
            <a:r>
              <a:rPr lang="en-US" sz="2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10% - getting worse, suicide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995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1462</TotalTime>
  <Words>1136</Words>
  <Application>Microsoft Office PowerPoint</Application>
  <PresentationFormat>Widescreen</PresentationFormat>
  <Paragraphs>268</Paragraphs>
  <Slides>45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1" baseType="lpstr">
      <vt:lpstr>Arial</vt:lpstr>
      <vt:lpstr>Calibri</vt:lpstr>
      <vt:lpstr>Calibri Light</vt:lpstr>
      <vt:lpstr>Times New Roman</vt:lpstr>
      <vt:lpstr>Wingdings</vt:lpstr>
      <vt:lpstr>Office Theme</vt:lpstr>
      <vt:lpstr>Course, prognosis, differential diagnosis and therapy of schizophrenia</vt:lpstr>
      <vt:lpstr>The course of the disease</vt:lpstr>
      <vt:lpstr>Prodromal phase</vt:lpstr>
      <vt:lpstr>PowerPoint Presentation</vt:lpstr>
      <vt:lpstr>Acute phase</vt:lpstr>
      <vt:lpstr>Chronic (residual) phase</vt:lpstr>
      <vt:lpstr>The course of the disease</vt:lpstr>
      <vt:lpstr>Early signs of relapse - worsening</vt:lpstr>
      <vt:lpstr>Outcomes</vt:lpstr>
      <vt:lpstr>Disease prognosis</vt:lpstr>
      <vt:lpstr>Differential diagnosis</vt:lpstr>
      <vt:lpstr>Differential diagnosis - think about something associated...</vt:lpstr>
      <vt:lpstr>Therapy</vt:lpstr>
      <vt:lpstr>Schizophrenia=life in an institution without recovery</vt:lpstr>
      <vt:lpstr>The beginning of a paradigm shift</vt:lpstr>
      <vt:lpstr>Therapy - biopsychosocial approach</vt:lpstr>
      <vt:lpstr>Pharmacological therapy - drugs in the treatment of schizophrenia</vt:lpstr>
      <vt:lpstr>ANTIPSYCHOTICS</vt:lpstr>
      <vt:lpstr>ANTIPSYCHOTICS in the treatment of schizophrenia</vt:lpstr>
      <vt:lpstr>Pharmacological therapy  Antipsychotics</vt:lpstr>
      <vt:lpstr>PowerPoint Presentation</vt:lpstr>
      <vt:lpstr>PowerPoint Presentation</vt:lpstr>
      <vt:lpstr>Acute phase therapy</vt:lpstr>
      <vt:lpstr>Acute phase therapy</vt:lpstr>
      <vt:lpstr>Treatment-resistant schizophrenia TRS</vt:lpstr>
      <vt:lpstr>Maintenance therapy</vt:lpstr>
      <vt:lpstr>How long to apply antipsychotics?</vt:lpstr>
      <vt:lpstr>It depends on the length of the illness and the number of episodes</vt:lpstr>
      <vt:lpstr>The choice of antipsychotic depends on</vt:lpstr>
      <vt:lpstr>Adverse effects</vt:lpstr>
      <vt:lpstr>Adverse effects</vt:lpstr>
      <vt:lpstr>Side effects</vt:lpstr>
      <vt:lpstr>How do we plan pharmacotherapy?</vt:lpstr>
      <vt:lpstr>What are depot antipsychotics?</vt:lpstr>
      <vt:lpstr>What are depot antipsychotics?</vt:lpstr>
      <vt:lpstr>Hospitalization - yes or no?</vt:lpstr>
      <vt:lpstr>First episode of schizophrenia - YES</vt:lpstr>
      <vt:lpstr>Hospitalization is justified and</vt:lpstr>
      <vt:lpstr>Psychosocial interventions</vt:lpstr>
      <vt:lpstr>Rehabilitation</vt:lpstr>
      <vt:lpstr>Rehabilitation</vt:lpstr>
      <vt:lpstr>Working with family</vt:lpstr>
      <vt:lpstr>What can we do?</vt:lpstr>
      <vt:lpstr>PowerPoint Presentation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tokom i progonozom, diferencijalnim dijagnozom i terapijom shizofrenije</dc:title>
  <dc:creator>Dragana Ristic</dc:creator>
  <cp:lastModifiedBy>Milena Stojkovic</cp:lastModifiedBy>
  <cp:revision>4</cp:revision>
  <dcterms:created xsi:type="dcterms:W3CDTF">2021-01-30T16:03:17Z</dcterms:created>
  <dcterms:modified xsi:type="dcterms:W3CDTF">2024-02-11T19:14:58Z</dcterms:modified>
</cp:coreProperties>
</file>